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5"/>
    <p:sldMasterId id="2147483704" r:id="rId6"/>
    <p:sldMasterId id="2147483709" r:id="rId7"/>
  </p:sldMasterIdLst>
  <p:notesMasterIdLst>
    <p:notesMasterId r:id="rId34"/>
  </p:notesMasterIdLst>
  <p:handoutMasterIdLst>
    <p:handoutMasterId r:id="rId35"/>
  </p:handoutMasterIdLst>
  <p:sldIdLst>
    <p:sldId id="276" r:id="rId8"/>
    <p:sldId id="320" r:id="rId9"/>
    <p:sldId id="321" r:id="rId10"/>
    <p:sldId id="322" r:id="rId11"/>
    <p:sldId id="309" r:id="rId12"/>
    <p:sldId id="323" r:id="rId13"/>
    <p:sldId id="324" r:id="rId14"/>
    <p:sldId id="325" r:id="rId15"/>
    <p:sldId id="326" r:id="rId16"/>
    <p:sldId id="327" r:id="rId17"/>
    <p:sldId id="328" r:id="rId18"/>
    <p:sldId id="310" r:id="rId19"/>
    <p:sldId id="318" r:id="rId20"/>
    <p:sldId id="313" r:id="rId21"/>
    <p:sldId id="308" r:id="rId22"/>
    <p:sldId id="306" r:id="rId23"/>
    <p:sldId id="315" r:id="rId24"/>
    <p:sldId id="305" r:id="rId25"/>
    <p:sldId id="316" r:id="rId26"/>
    <p:sldId id="304" r:id="rId27"/>
    <p:sldId id="314" r:id="rId28"/>
    <p:sldId id="319" r:id="rId29"/>
    <p:sldId id="307" r:id="rId30"/>
    <p:sldId id="317" r:id="rId31"/>
    <p:sldId id="312" r:id="rId32"/>
    <p:sldId id="311" r:id="rId33"/>
  </p:sldIdLst>
  <p:sldSz cx="9144000" cy="6858000" type="screen4x3"/>
  <p:notesSz cx="7023100" cy="9309100"/>
  <p:defaultTextStyle>
    <a:defPPr>
      <a:defRPr lang="en-US"/>
    </a:defPPr>
    <a:lvl1pPr algn="ctr" rtl="0" fontAlgn="base">
      <a:spcBef>
        <a:spcPct val="0"/>
      </a:spcBef>
      <a:spcAft>
        <a:spcPct val="0"/>
      </a:spcAft>
      <a:defRPr kumimoji="1" sz="1400" b="1" kern="1200">
        <a:solidFill>
          <a:schemeClr val="bg1"/>
        </a:solidFill>
        <a:latin typeface="Arial" charset="0"/>
        <a:ea typeface="+mn-ea"/>
        <a:cs typeface="+mn-cs"/>
      </a:defRPr>
    </a:lvl1pPr>
    <a:lvl2pPr marL="457200" algn="ctr" rtl="0" fontAlgn="base">
      <a:spcBef>
        <a:spcPct val="0"/>
      </a:spcBef>
      <a:spcAft>
        <a:spcPct val="0"/>
      </a:spcAft>
      <a:defRPr kumimoji="1" sz="1400" b="1" kern="1200">
        <a:solidFill>
          <a:schemeClr val="bg1"/>
        </a:solidFill>
        <a:latin typeface="Arial" charset="0"/>
        <a:ea typeface="+mn-ea"/>
        <a:cs typeface="+mn-cs"/>
      </a:defRPr>
    </a:lvl2pPr>
    <a:lvl3pPr marL="914400" algn="ctr" rtl="0" fontAlgn="base">
      <a:spcBef>
        <a:spcPct val="0"/>
      </a:spcBef>
      <a:spcAft>
        <a:spcPct val="0"/>
      </a:spcAft>
      <a:defRPr kumimoji="1" sz="1400" b="1" kern="1200">
        <a:solidFill>
          <a:schemeClr val="bg1"/>
        </a:solidFill>
        <a:latin typeface="Arial" charset="0"/>
        <a:ea typeface="+mn-ea"/>
        <a:cs typeface="+mn-cs"/>
      </a:defRPr>
    </a:lvl3pPr>
    <a:lvl4pPr marL="1371600" algn="ctr" rtl="0" fontAlgn="base">
      <a:spcBef>
        <a:spcPct val="0"/>
      </a:spcBef>
      <a:spcAft>
        <a:spcPct val="0"/>
      </a:spcAft>
      <a:defRPr kumimoji="1" sz="1400" b="1" kern="1200">
        <a:solidFill>
          <a:schemeClr val="bg1"/>
        </a:solidFill>
        <a:latin typeface="Arial" charset="0"/>
        <a:ea typeface="+mn-ea"/>
        <a:cs typeface="+mn-cs"/>
      </a:defRPr>
    </a:lvl4pPr>
    <a:lvl5pPr marL="1828800" algn="ctr" rtl="0" fontAlgn="base">
      <a:spcBef>
        <a:spcPct val="0"/>
      </a:spcBef>
      <a:spcAft>
        <a:spcPct val="0"/>
      </a:spcAft>
      <a:defRPr kumimoji="1" sz="1400" b="1" kern="1200">
        <a:solidFill>
          <a:schemeClr val="bg1"/>
        </a:solidFill>
        <a:latin typeface="Arial" charset="0"/>
        <a:ea typeface="+mn-ea"/>
        <a:cs typeface="+mn-cs"/>
      </a:defRPr>
    </a:lvl5pPr>
    <a:lvl6pPr marL="2286000" algn="l" defTabSz="914400" rtl="0" eaLnBrk="1" latinLnBrk="0" hangingPunct="1">
      <a:defRPr kumimoji="1" sz="1400" b="1" kern="1200">
        <a:solidFill>
          <a:schemeClr val="bg1"/>
        </a:solidFill>
        <a:latin typeface="Arial" charset="0"/>
        <a:ea typeface="+mn-ea"/>
        <a:cs typeface="+mn-cs"/>
      </a:defRPr>
    </a:lvl6pPr>
    <a:lvl7pPr marL="2743200" algn="l" defTabSz="914400" rtl="0" eaLnBrk="1" latinLnBrk="0" hangingPunct="1">
      <a:defRPr kumimoji="1" sz="1400" b="1" kern="1200">
        <a:solidFill>
          <a:schemeClr val="bg1"/>
        </a:solidFill>
        <a:latin typeface="Arial" charset="0"/>
        <a:ea typeface="+mn-ea"/>
        <a:cs typeface="+mn-cs"/>
      </a:defRPr>
    </a:lvl7pPr>
    <a:lvl8pPr marL="3200400" algn="l" defTabSz="914400" rtl="0" eaLnBrk="1" latinLnBrk="0" hangingPunct="1">
      <a:defRPr kumimoji="1" sz="1400" b="1" kern="1200">
        <a:solidFill>
          <a:schemeClr val="bg1"/>
        </a:solidFill>
        <a:latin typeface="Arial" charset="0"/>
        <a:ea typeface="+mn-ea"/>
        <a:cs typeface="+mn-cs"/>
      </a:defRPr>
    </a:lvl8pPr>
    <a:lvl9pPr marL="3657600" algn="l" defTabSz="914400" rtl="0" eaLnBrk="1" latinLnBrk="0" hangingPunct="1">
      <a:defRPr kumimoji="1" sz="1400" b="1"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826A50"/>
    <a:srgbClr val="5D6D47"/>
    <a:srgbClr val="C2977C"/>
    <a:srgbClr val="9879C5"/>
    <a:srgbClr val="DDD387"/>
    <a:srgbClr val="86B4AF"/>
    <a:srgbClr val="4D2E6C"/>
    <a:srgbClr val="E2C03E"/>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942" autoAdjust="0"/>
    <p:restoredTop sz="99703" autoAdjust="0"/>
  </p:normalViewPr>
  <p:slideViewPr>
    <p:cSldViewPr snapToGrid="0">
      <p:cViewPr varScale="1">
        <p:scale>
          <a:sx n="155" d="100"/>
          <a:sy n="155" d="100"/>
        </p:scale>
        <p:origin x="-144" y="-96"/>
      </p:cViewPr>
      <p:guideLst>
        <p:guide orient="horz" pos="2160"/>
        <p:guide orient="horz" pos="778"/>
        <p:guide orient="horz" pos="364"/>
        <p:guide pos="2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090" y="-96"/>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
            <a:ext cx="3043979" cy="465773"/>
          </a:xfrm>
          <a:prstGeom prst="rect">
            <a:avLst/>
          </a:prstGeom>
        </p:spPr>
        <p:txBody>
          <a:bodyPr vert="horz" lIns="91563" tIns="45782" rIns="91563" bIns="45782" rtlCol="0"/>
          <a:lstStyle>
            <a:lvl1pPr algn="l">
              <a:defRPr sz="1100"/>
            </a:lvl1pPr>
          </a:lstStyle>
          <a:p>
            <a:endParaRPr lang="en-US" dirty="0"/>
          </a:p>
        </p:txBody>
      </p:sp>
      <p:sp>
        <p:nvSpPr>
          <p:cNvPr id="3" name="Date Placeholder 2"/>
          <p:cNvSpPr>
            <a:spLocks noGrp="1"/>
          </p:cNvSpPr>
          <p:nvPr>
            <p:ph type="dt" sz="quarter" idx="1"/>
          </p:nvPr>
        </p:nvSpPr>
        <p:spPr>
          <a:xfrm>
            <a:off x="3977532" y="1"/>
            <a:ext cx="3043979" cy="465773"/>
          </a:xfrm>
          <a:prstGeom prst="rect">
            <a:avLst/>
          </a:prstGeom>
        </p:spPr>
        <p:txBody>
          <a:bodyPr vert="horz" lIns="91563" tIns="45782" rIns="91563" bIns="45782" rtlCol="0"/>
          <a:lstStyle>
            <a:lvl1pPr algn="r">
              <a:defRPr sz="1100"/>
            </a:lvl1pPr>
          </a:lstStyle>
          <a:p>
            <a:fld id="{548F1D8C-8381-4ADD-B7B6-B726B6A5D06A}" type="datetimeFigureOut">
              <a:rPr lang="en-US" smtClean="0"/>
              <a:pPr/>
              <a:t>10/12/14</a:t>
            </a:fld>
            <a:endParaRPr lang="en-US" dirty="0"/>
          </a:p>
        </p:txBody>
      </p:sp>
      <p:sp>
        <p:nvSpPr>
          <p:cNvPr id="4" name="Footer Placeholder 3"/>
          <p:cNvSpPr>
            <a:spLocks noGrp="1"/>
          </p:cNvSpPr>
          <p:nvPr>
            <p:ph type="ftr" sz="quarter" idx="2"/>
          </p:nvPr>
        </p:nvSpPr>
        <p:spPr>
          <a:xfrm>
            <a:off x="3" y="8841739"/>
            <a:ext cx="3043979" cy="465773"/>
          </a:xfrm>
          <a:prstGeom prst="rect">
            <a:avLst/>
          </a:prstGeom>
        </p:spPr>
        <p:txBody>
          <a:bodyPr vert="horz" lIns="91563" tIns="45782" rIns="91563" bIns="45782" rtlCol="0" anchor="b"/>
          <a:lstStyle>
            <a:lvl1pPr algn="l">
              <a:defRPr sz="1100"/>
            </a:lvl1pPr>
          </a:lstStyle>
          <a:p>
            <a:endParaRPr lang="en-US" dirty="0"/>
          </a:p>
        </p:txBody>
      </p:sp>
      <p:sp>
        <p:nvSpPr>
          <p:cNvPr id="5" name="Slide Number Placeholder 4"/>
          <p:cNvSpPr>
            <a:spLocks noGrp="1"/>
          </p:cNvSpPr>
          <p:nvPr>
            <p:ph type="sldNum" sz="quarter" idx="3"/>
          </p:nvPr>
        </p:nvSpPr>
        <p:spPr>
          <a:xfrm>
            <a:off x="3977532" y="8841739"/>
            <a:ext cx="3043979" cy="465773"/>
          </a:xfrm>
          <a:prstGeom prst="rect">
            <a:avLst/>
          </a:prstGeom>
        </p:spPr>
        <p:txBody>
          <a:bodyPr vert="horz" lIns="91563" tIns="45782" rIns="91563" bIns="45782" rtlCol="0" anchor="b"/>
          <a:lstStyle>
            <a:lvl1pPr algn="r">
              <a:defRPr sz="1100"/>
            </a:lvl1pPr>
          </a:lstStyle>
          <a:p>
            <a:fld id="{8E54D530-8AC3-46D4-91E3-C8548C1794F8}" type="slidenum">
              <a:rPr lang="en-US" smtClean="0"/>
              <a:pPr/>
              <a:t>‹#›</a:t>
            </a:fld>
            <a:endParaRPr lang="en-US" dirty="0"/>
          </a:p>
        </p:txBody>
      </p:sp>
    </p:spTree>
    <p:extLst>
      <p:ext uri="{BB962C8B-B14F-4D97-AF65-F5344CB8AC3E}">
        <p14:creationId xmlns:p14="http://schemas.microsoft.com/office/powerpoint/2010/main" val="1145868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3" y="1"/>
            <a:ext cx="3043979" cy="465773"/>
          </a:xfrm>
          <a:prstGeom prst="rect">
            <a:avLst/>
          </a:prstGeom>
          <a:noFill/>
          <a:ln w="12700" cap="sq">
            <a:noFill/>
            <a:miter lim="800000"/>
            <a:headEnd type="none" w="sm" len="sm"/>
            <a:tailEnd type="none" w="sm" len="sm"/>
          </a:ln>
          <a:effectLst/>
        </p:spPr>
        <p:txBody>
          <a:bodyPr vert="horz" wrap="square" lIns="93302" tIns="46653" rIns="93302" bIns="46653" numCol="1" anchor="t" anchorCtr="0" compatLnSpc="1">
            <a:prstTxWarp prst="textNoShape">
              <a:avLst/>
            </a:prstTxWarp>
          </a:bodyPr>
          <a:lstStyle>
            <a:lvl1pPr algn="l" defTabSz="933120" eaLnBrk="0" hangingPunct="0">
              <a:defRPr kumimoji="0" sz="1100" b="0">
                <a:solidFill>
                  <a:schemeClr val="tx1"/>
                </a:solidFill>
                <a:latin typeface="Times New Roman" pitchFamily="18" charset="0"/>
              </a:defRPr>
            </a:lvl1pPr>
          </a:lstStyle>
          <a:p>
            <a:pPr>
              <a:defRPr/>
            </a:pPr>
            <a:endParaRPr lang="en-US" dirty="0"/>
          </a:p>
        </p:txBody>
      </p:sp>
      <p:sp>
        <p:nvSpPr>
          <p:cNvPr id="23555" name="Rectangle 3"/>
          <p:cNvSpPr>
            <a:spLocks noGrp="1" noChangeArrowheads="1"/>
          </p:cNvSpPr>
          <p:nvPr>
            <p:ph type="dt" idx="1"/>
          </p:nvPr>
        </p:nvSpPr>
        <p:spPr bwMode="auto">
          <a:xfrm>
            <a:off x="3979121" y="1"/>
            <a:ext cx="3043979" cy="465773"/>
          </a:xfrm>
          <a:prstGeom prst="rect">
            <a:avLst/>
          </a:prstGeom>
          <a:noFill/>
          <a:ln w="12700" cap="sq">
            <a:noFill/>
            <a:miter lim="800000"/>
            <a:headEnd type="none" w="sm" len="sm"/>
            <a:tailEnd type="none" w="sm" len="sm"/>
          </a:ln>
          <a:effectLst/>
        </p:spPr>
        <p:txBody>
          <a:bodyPr vert="horz" wrap="square" lIns="93302" tIns="46653" rIns="93302" bIns="46653" numCol="1" anchor="t" anchorCtr="0" compatLnSpc="1">
            <a:prstTxWarp prst="textNoShape">
              <a:avLst/>
            </a:prstTxWarp>
          </a:bodyPr>
          <a:lstStyle>
            <a:lvl1pPr algn="r" defTabSz="933120" eaLnBrk="0" hangingPunct="0">
              <a:defRPr kumimoji="0" sz="1100" b="0">
                <a:solidFill>
                  <a:schemeClr val="tx1"/>
                </a:solidFill>
                <a:latin typeface="Times New Roman" pitchFamily="18" charset="0"/>
              </a:defRPr>
            </a:lvl1pPr>
          </a:lstStyle>
          <a:p>
            <a:pPr>
              <a:defRPr/>
            </a:pPr>
            <a:endParaRPr lang="en-US" dirty="0"/>
          </a:p>
        </p:txBody>
      </p:sp>
      <p:sp>
        <p:nvSpPr>
          <p:cNvPr id="8196" name="Rectangle 4"/>
          <p:cNvSpPr>
            <a:spLocks noGrp="1" noRot="1" noChangeAspect="1" noChangeArrowheads="1" noTextEdit="1"/>
          </p:cNvSpPr>
          <p:nvPr>
            <p:ph type="sldImg" idx="2"/>
          </p:nvPr>
        </p:nvSpPr>
        <p:spPr bwMode="auto">
          <a:xfrm>
            <a:off x="1184275" y="698500"/>
            <a:ext cx="4656138" cy="3490913"/>
          </a:xfrm>
          <a:prstGeom prst="rect">
            <a:avLst/>
          </a:prstGeom>
          <a:noFill/>
          <a:ln w="9525">
            <a:solidFill>
              <a:srgbClr val="000000"/>
            </a:solidFill>
            <a:miter lim="800000"/>
            <a:headEnd/>
            <a:tailEnd/>
          </a:ln>
        </p:spPr>
      </p:sp>
      <p:sp>
        <p:nvSpPr>
          <p:cNvPr id="23557" name="Rectangle 5"/>
          <p:cNvSpPr>
            <a:spLocks noGrp="1" noChangeArrowheads="1"/>
          </p:cNvSpPr>
          <p:nvPr>
            <p:ph type="body" sz="quarter" idx="3"/>
          </p:nvPr>
        </p:nvSpPr>
        <p:spPr bwMode="auto">
          <a:xfrm>
            <a:off x="936735" y="4422459"/>
            <a:ext cx="5149636" cy="4188778"/>
          </a:xfrm>
          <a:prstGeom prst="rect">
            <a:avLst/>
          </a:prstGeom>
          <a:noFill/>
          <a:ln w="12700" cap="sq">
            <a:noFill/>
            <a:miter lim="800000"/>
            <a:headEnd type="none" w="sm" len="sm"/>
            <a:tailEnd type="none" w="sm" len="sm"/>
          </a:ln>
          <a:effectLst/>
        </p:spPr>
        <p:txBody>
          <a:bodyPr vert="horz" wrap="square" lIns="93302" tIns="46653" rIns="93302" bIns="4665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3558" name="Rectangle 6"/>
          <p:cNvSpPr>
            <a:spLocks noGrp="1" noChangeArrowheads="1"/>
          </p:cNvSpPr>
          <p:nvPr>
            <p:ph type="ftr" sz="quarter" idx="4"/>
          </p:nvPr>
        </p:nvSpPr>
        <p:spPr bwMode="auto">
          <a:xfrm>
            <a:off x="3" y="8843329"/>
            <a:ext cx="3043979" cy="465772"/>
          </a:xfrm>
          <a:prstGeom prst="rect">
            <a:avLst/>
          </a:prstGeom>
          <a:noFill/>
          <a:ln w="12700" cap="sq">
            <a:noFill/>
            <a:miter lim="800000"/>
            <a:headEnd type="none" w="sm" len="sm"/>
            <a:tailEnd type="none" w="sm" len="sm"/>
          </a:ln>
          <a:effectLst/>
        </p:spPr>
        <p:txBody>
          <a:bodyPr vert="horz" wrap="square" lIns="93302" tIns="46653" rIns="93302" bIns="46653" numCol="1" anchor="b" anchorCtr="0" compatLnSpc="1">
            <a:prstTxWarp prst="textNoShape">
              <a:avLst/>
            </a:prstTxWarp>
          </a:bodyPr>
          <a:lstStyle>
            <a:lvl1pPr algn="l" defTabSz="933120" eaLnBrk="0" hangingPunct="0">
              <a:defRPr kumimoji="0" sz="1100" b="0">
                <a:solidFill>
                  <a:schemeClr val="tx1"/>
                </a:solidFill>
                <a:latin typeface="Times New Roman" pitchFamily="18" charset="0"/>
              </a:defRPr>
            </a:lvl1pPr>
          </a:lstStyle>
          <a:p>
            <a:pPr>
              <a:defRPr/>
            </a:pPr>
            <a:endParaRPr lang="en-US" dirty="0"/>
          </a:p>
        </p:txBody>
      </p:sp>
      <p:sp>
        <p:nvSpPr>
          <p:cNvPr id="23559" name="Rectangle 7"/>
          <p:cNvSpPr>
            <a:spLocks noGrp="1" noChangeArrowheads="1"/>
          </p:cNvSpPr>
          <p:nvPr>
            <p:ph type="sldNum" sz="quarter" idx="5"/>
          </p:nvPr>
        </p:nvSpPr>
        <p:spPr bwMode="auto">
          <a:xfrm>
            <a:off x="3979121" y="8843329"/>
            <a:ext cx="3043979" cy="465772"/>
          </a:xfrm>
          <a:prstGeom prst="rect">
            <a:avLst/>
          </a:prstGeom>
          <a:noFill/>
          <a:ln w="12700" cap="sq">
            <a:noFill/>
            <a:miter lim="800000"/>
            <a:headEnd type="none" w="sm" len="sm"/>
            <a:tailEnd type="none" w="sm" len="sm"/>
          </a:ln>
          <a:effectLst/>
        </p:spPr>
        <p:txBody>
          <a:bodyPr vert="horz" wrap="square" lIns="93302" tIns="46653" rIns="93302" bIns="46653" numCol="1" anchor="b" anchorCtr="0" compatLnSpc="1">
            <a:prstTxWarp prst="textNoShape">
              <a:avLst/>
            </a:prstTxWarp>
          </a:bodyPr>
          <a:lstStyle>
            <a:lvl1pPr algn="r" defTabSz="933120" eaLnBrk="0" hangingPunct="0">
              <a:defRPr kumimoji="0" sz="1100" b="0">
                <a:solidFill>
                  <a:schemeClr val="tx1"/>
                </a:solidFill>
                <a:latin typeface="Times New Roman" pitchFamily="18" charset="0"/>
              </a:defRPr>
            </a:lvl1pPr>
          </a:lstStyle>
          <a:p>
            <a:pPr>
              <a:defRPr/>
            </a:pPr>
            <a:fld id="{208FEC24-8E35-4657-BD97-48E7AF42834C}" type="slidenum">
              <a:rPr lang="en-US"/>
              <a:pPr>
                <a:defRPr/>
              </a:pPr>
              <a:t>‹#›</a:t>
            </a:fld>
            <a:endParaRPr lang="en-US" dirty="0"/>
          </a:p>
        </p:txBody>
      </p:sp>
    </p:spTree>
    <p:extLst>
      <p:ext uri="{BB962C8B-B14F-4D97-AF65-F5344CB8AC3E}">
        <p14:creationId xmlns:p14="http://schemas.microsoft.com/office/powerpoint/2010/main" val="2571364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tif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tif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tif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10" name="Picture 9" descr="header.tif"/>
          <p:cNvPicPr>
            <a:picLocks noChangeAspect="1"/>
          </p:cNvPicPr>
          <p:nvPr userDrawn="1"/>
        </p:nvPicPr>
        <p:blipFill>
          <a:blip r:embed="rId2" cstate="screen"/>
          <a:stretch>
            <a:fillRect/>
          </a:stretch>
        </p:blipFill>
        <p:spPr>
          <a:xfrm>
            <a:off x="0" y="0"/>
            <a:ext cx="9144000" cy="1278384"/>
          </a:xfrm>
          <a:prstGeom prst="rect">
            <a:avLst/>
          </a:prstGeom>
        </p:spPr>
      </p:pic>
      <p:sp>
        <p:nvSpPr>
          <p:cNvPr id="8" name="Text Box 29"/>
          <p:cNvSpPr txBox="1">
            <a:spLocks noChangeArrowheads="1"/>
          </p:cNvSpPr>
          <p:nvPr userDrawn="1"/>
        </p:nvSpPr>
        <p:spPr bwMode="auto">
          <a:xfrm>
            <a:off x="5959475" y="6608763"/>
            <a:ext cx="2482850" cy="244475"/>
          </a:xfrm>
          <a:prstGeom prst="rect">
            <a:avLst/>
          </a:prstGeom>
          <a:noFill/>
          <a:ln w="12700" cap="sq">
            <a:noFill/>
            <a:miter lim="800000"/>
            <a:headEnd/>
            <a:tailEnd/>
          </a:ln>
          <a:effectLst/>
        </p:spPr>
        <p:txBody>
          <a:bodyPr lIns="45720" rIns="45720">
            <a:spAutoFit/>
          </a:bodyPr>
          <a:lstStyle/>
          <a:p>
            <a:pPr algn="r">
              <a:spcBef>
                <a:spcPct val="50000"/>
              </a:spcBef>
              <a:defRPr/>
            </a:pPr>
            <a:endParaRPr lang="en-US" sz="1000" dirty="0">
              <a:solidFill>
                <a:schemeClr val="tx1"/>
              </a:solidFill>
            </a:endParaRPr>
          </a:p>
        </p:txBody>
      </p:sp>
      <p:sp>
        <p:nvSpPr>
          <p:cNvPr id="9" name="Rectangle 36"/>
          <p:cNvSpPr>
            <a:spLocks noChangeArrowheads="1"/>
          </p:cNvSpPr>
          <p:nvPr userDrawn="1"/>
        </p:nvSpPr>
        <p:spPr bwMode="auto">
          <a:xfrm>
            <a:off x="66675" y="6623330"/>
            <a:ext cx="685800" cy="198438"/>
          </a:xfrm>
          <a:prstGeom prst="rect">
            <a:avLst/>
          </a:prstGeom>
          <a:noFill/>
          <a:ln w="12700" cap="sq" algn="ctr">
            <a:noFill/>
            <a:miter lim="800000"/>
            <a:headEnd/>
            <a:tailEnd/>
          </a:ln>
          <a:effectLst/>
        </p:spPr>
        <p:txBody>
          <a:bodyPr wrap="none" lIns="45720" rIns="45720">
            <a:spAutoFit/>
          </a:bodyPr>
          <a:lstStyle/>
          <a:p>
            <a:pPr algn="l">
              <a:defRPr/>
            </a:pPr>
            <a:r>
              <a:rPr lang="en-US" sz="700" b="0" dirty="0"/>
              <a:t>0000-00-yymm</a:t>
            </a:r>
          </a:p>
        </p:txBody>
      </p:sp>
      <p:pic>
        <p:nvPicPr>
          <p:cNvPr id="13" name="Picture 12" descr="footer_2.jpg"/>
          <p:cNvPicPr>
            <a:picLocks noChangeAspect="1"/>
          </p:cNvPicPr>
          <p:nvPr userDrawn="1"/>
        </p:nvPicPr>
        <p:blipFill>
          <a:blip r:embed="rId3" cstate="screen"/>
          <a:stretch>
            <a:fillRect/>
          </a:stretch>
        </p:blipFill>
        <p:spPr>
          <a:xfrm>
            <a:off x="0" y="6086427"/>
            <a:ext cx="9144000" cy="771573"/>
          </a:xfrm>
          <a:prstGeom prst="rect">
            <a:avLst/>
          </a:prstGeom>
        </p:spPr>
      </p:pic>
      <p:sp>
        <p:nvSpPr>
          <p:cNvPr id="15" name="Rectangle 11"/>
          <p:cNvSpPr txBox="1">
            <a:spLocks noChangeArrowheads="1"/>
          </p:cNvSpPr>
          <p:nvPr userDrawn="1"/>
        </p:nvSpPr>
        <p:spPr>
          <a:xfrm>
            <a:off x="4213485" y="6521808"/>
            <a:ext cx="733425" cy="300192"/>
          </a:xfrm>
          <a:prstGeom prst="rect">
            <a:avLst/>
          </a:prstGeom>
        </p:spPr>
        <p:txBody>
          <a:bodyPr/>
          <a:lstStyle>
            <a:lvl1pPr algn="r">
              <a:defRPr sz="10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BE46785-E1C3-4115-AD59-EE4D6941E30C}" type="slidenum">
              <a:rPr kumimoji="1" lang="en-US" sz="1000" b="1" i="0" u="none" strike="noStrike" kern="1200" cap="none" spc="0" normalizeH="0" baseline="0" noProof="0" smtClean="0">
                <a:ln>
                  <a:noFill/>
                </a:ln>
                <a:solidFill>
                  <a:schemeClr val="bg1"/>
                </a:solidFill>
                <a:effectLst/>
                <a:uLnTx/>
                <a:uFillTx/>
                <a:latin typeface="Arial"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sz="1000" b="1" i="0" u="none" strike="noStrike" kern="1200" cap="none" spc="0" normalizeH="0" baseline="0" noProof="0" dirty="0">
              <a:ln>
                <a:noFill/>
              </a:ln>
              <a:solidFill>
                <a:schemeClr val="bg1"/>
              </a:solidFill>
              <a:effectLst/>
              <a:uLnTx/>
              <a:uFillTx/>
              <a:latin typeface="Arial" charset="0"/>
              <a:ea typeface="+mn-ea"/>
              <a:cs typeface="+mn-cs"/>
            </a:endParaRPr>
          </a:p>
        </p:txBody>
      </p:sp>
      <p:pic>
        <p:nvPicPr>
          <p:cNvPr id="31" name="Picture 30" descr="beige background.jpg"/>
          <p:cNvPicPr>
            <a:picLocks noChangeAspect="1"/>
          </p:cNvPicPr>
          <p:nvPr userDrawn="1"/>
        </p:nvPicPr>
        <p:blipFill>
          <a:blip r:embed="rId4" cstate="screen"/>
          <a:stretch>
            <a:fillRect/>
          </a:stretch>
        </p:blipFill>
        <p:spPr>
          <a:xfrm>
            <a:off x="0" y="1155700"/>
            <a:ext cx="4993341" cy="4205194"/>
          </a:xfrm>
          <a:prstGeom prst="rect">
            <a:avLst/>
          </a:prstGeom>
        </p:spPr>
      </p:pic>
      <p:sp>
        <p:nvSpPr>
          <p:cNvPr id="12" name="Freeform 11"/>
          <p:cNvSpPr/>
          <p:nvPr userDrawn="1"/>
        </p:nvSpPr>
        <p:spPr>
          <a:xfrm>
            <a:off x="0" y="887521"/>
            <a:ext cx="9144000" cy="815827"/>
          </a:xfrm>
          <a:custGeom>
            <a:avLst/>
            <a:gdLst>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81010 w 9144000"/>
              <a:gd name="connsiteY4" fmla="*/ 438912 h 811987"/>
              <a:gd name="connsiteX5" fmla="*/ 9144000 w 9144000"/>
              <a:gd name="connsiteY5" fmla="*/ 811987 h 811987"/>
              <a:gd name="connsiteX0" fmla="*/ 9144000 w 9144000"/>
              <a:gd name="connsiteY0" fmla="*/ 811987 h 815827"/>
              <a:gd name="connsiteX1" fmla="*/ 9144000 w 9144000"/>
              <a:gd name="connsiteY1" fmla="*/ 0 h 815827"/>
              <a:gd name="connsiteX2" fmla="*/ 0 w 9144000"/>
              <a:gd name="connsiteY2" fmla="*/ 0 h 815827"/>
              <a:gd name="connsiteX3" fmla="*/ 0 w 9144000"/>
              <a:gd name="connsiteY3" fmla="*/ 815827 h 815827"/>
              <a:gd name="connsiteX4" fmla="*/ 4581010 w 9144000"/>
              <a:gd name="connsiteY4" fmla="*/ 438912 h 815827"/>
              <a:gd name="connsiteX5" fmla="*/ 9144000 w 9144000"/>
              <a:gd name="connsiteY5" fmla="*/ 811987 h 815827"/>
              <a:gd name="connsiteX0" fmla="*/ 9144000 w 9144000"/>
              <a:gd name="connsiteY0" fmla="*/ 811987 h 815827"/>
              <a:gd name="connsiteX1" fmla="*/ 9144000 w 9144000"/>
              <a:gd name="connsiteY1" fmla="*/ 0 h 815827"/>
              <a:gd name="connsiteX2" fmla="*/ 0 w 9144000"/>
              <a:gd name="connsiteY2" fmla="*/ 0 h 815827"/>
              <a:gd name="connsiteX3" fmla="*/ 0 w 9144000"/>
              <a:gd name="connsiteY3" fmla="*/ 815827 h 815827"/>
              <a:gd name="connsiteX4" fmla="*/ 4581010 w 9144000"/>
              <a:gd name="connsiteY4" fmla="*/ 438912 h 815827"/>
              <a:gd name="connsiteX5" fmla="*/ 9144000 w 9144000"/>
              <a:gd name="connsiteY5" fmla="*/ 811987 h 815827"/>
              <a:gd name="connsiteX0" fmla="*/ 9144000 w 9144000"/>
              <a:gd name="connsiteY0" fmla="*/ 811987 h 815827"/>
              <a:gd name="connsiteX1" fmla="*/ 9144000 w 9144000"/>
              <a:gd name="connsiteY1" fmla="*/ 0 h 815827"/>
              <a:gd name="connsiteX2" fmla="*/ 0 w 9144000"/>
              <a:gd name="connsiteY2" fmla="*/ 0 h 815827"/>
              <a:gd name="connsiteX3" fmla="*/ 0 w 9144000"/>
              <a:gd name="connsiteY3" fmla="*/ 815827 h 815827"/>
              <a:gd name="connsiteX4" fmla="*/ 4568597 w 9144000"/>
              <a:gd name="connsiteY4" fmla="*/ 414087 h 815827"/>
              <a:gd name="connsiteX5" fmla="*/ 9144000 w 9144000"/>
              <a:gd name="connsiteY5" fmla="*/ 811987 h 81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815827">
                <a:moveTo>
                  <a:pt x="9144000" y="811987"/>
                </a:moveTo>
                <a:lnTo>
                  <a:pt x="9144000" y="0"/>
                </a:lnTo>
                <a:lnTo>
                  <a:pt x="0" y="0"/>
                </a:lnTo>
                <a:lnTo>
                  <a:pt x="0" y="815827"/>
                </a:lnTo>
                <a:cubicBezTo>
                  <a:pt x="1367398" y="582794"/>
                  <a:pt x="2759069" y="420386"/>
                  <a:pt x="4568597" y="414087"/>
                </a:cubicBezTo>
                <a:cubicBezTo>
                  <a:pt x="6413810" y="415615"/>
                  <a:pt x="8228215" y="623585"/>
                  <a:pt x="9144000" y="811987"/>
                </a:cubicBezTo>
                <a:close/>
              </a:path>
            </a:pathLst>
          </a:cu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p:cNvSpPr/>
          <p:nvPr userDrawn="1"/>
        </p:nvSpPr>
        <p:spPr>
          <a:xfrm rot="10800000">
            <a:off x="-8276" y="4748828"/>
            <a:ext cx="9155035" cy="1595976"/>
          </a:xfrm>
          <a:custGeom>
            <a:avLst/>
            <a:gdLst>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811987 h 811987"/>
              <a:gd name="connsiteX1" fmla="*/ 9144000 w 9144000"/>
              <a:gd name="connsiteY1" fmla="*/ 0 h 811987"/>
              <a:gd name="connsiteX2" fmla="*/ 0 w 9144000"/>
              <a:gd name="connsiteY2" fmla="*/ 0 h 811987"/>
              <a:gd name="connsiteX3" fmla="*/ 0 w 9144000"/>
              <a:gd name="connsiteY3" fmla="*/ 782727 h 811987"/>
              <a:gd name="connsiteX4" fmla="*/ 4550054 w 9144000"/>
              <a:gd name="connsiteY4" fmla="*/ 438912 h 811987"/>
              <a:gd name="connsiteX5" fmla="*/ 9144000 w 9144000"/>
              <a:gd name="connsiteY5" fmla="*/ 811987 h 811987"/>
              <a:gd name="connsiteX0" fmla="*/ 9144000 w 9144000"/>
              <a:gd name="connsiteY0" fmla="*/ 1408572 h 1408572"/>
              <a:gd name="connsiteX1" fmla="*/ 9144000 w 9144000"/>
              <a:gd name="connsiteY1" fmla="*/ 596585 h 1408572"/>
              <a:gd name="connsiteX2" fmla="*/ 0 w 9144000"/>
              <a:gd name="connsiteY2" fmla="*/ 0 h 1408572"/>
              <a:gd name="connsiteX3" fmla="*/ 0 w 9144000"/>
              <a:gd name="connsiteY3" fmla="*/ 1379312 h 1408572"/>
              <a:gd name="connsiteX4" fmla="*/ 4550054 w 9144000"/>
              <a:gd name="connsiteY4" fmla="*/ 1035497 h 1408572"/>
              <a:gd name="connsiteX5" fmla="*/ 9144000 w 9144000"/>
              <a:gd name="connsiteY5" fmla="*/ 1408572 h 1408572"/>
              <a:gd name="connsiteX0" fmla="*/ 9144000 w 9144000"/>
              <a:gd name="connsiteY0" fmla="*/ 1408572 h 1408572"/>
              <a:gd name="connsiteX1" fmla="*/ 9144000 w 9144000"/>
              <a:gd name="connsiteY1" fmla="*/ 14550 h 1408572"/>
              <a:gd name="connsiteX2" fmla="*/ 0 w 9144000"/>
              <a:gd name="connsiteY2" fmla="*/ 0 h 1408572"/>
              <a:gd name="connsiteX3" fmla="*/ 0 w 9144000"/>
              <a:gd name="connsiteY3" fmla="*/ 1379312 h 1408572"/>
              <a:gd name="connsiteX4" fmla="*/ 4550054 w 9144000"/>
              <a:gd name="connsiteY4" fmla="*/ 1035497 h 1408572"/>
              <a:gd name="connsiteX5" fmla="*/ 9144000 w 9144000"/>
              <a:gd name="connsiteY5" fmla="*/ 1408572 h 1408572"/>
              <a:gd name="connsiteX0" fmla="*/ 9144000 w 9144000"/>
              <a:gd name="connsiteY0" fmla="*/ 1408572 h 1408572"/>
              <a:gd name="connsiteX1" fmla="*/ 9144000 w 9144000"/>
              <a:gd name="connsiteY1" fmla="*/ 14550 h 1408572"/>
              <a:gd name="connsiteX2" fmla="*/ 0 w 9144000"/>
              <a:gd name="connsiteY2" fmla="*/ 0 h 1408572"/>
              <a:gd name="connsiteX3" fmla="*/ 0 w 9144000"/>
              <a:gd name="connsiteY3" fmla="*/ 1379312 h 1408572"/>
              <a:gd name="connsiteX4" fmla="*/ 4550054 w 9144000"/>
              <a:gd name="connsiteY4" fmla="*/ 1035497 h 1408572"/>
              <a:gd name="connsiteX5" fmla="*/ 9144000 w 9144000"/>
              <a:gd name="connsiteY5" fmla="*/ 1408572 h 1408572"/>
              <a:gd name="connsiteX0" fmla="*/ 9144000 w 9144000"/>
              <a:gd name="connsiteY0" fmla="*/ 1408572 h 1408572"/>
              <a:gd name="connsiteX1" fmla="*/ 9144000 w 9144000"/>
              <a:gd name="connsiteY1" fmla="*/ 14550 h 1408572"/>
              <a:gd name="connsiteX2" fmla="*/ 0 w 9144000"/>
              <a:gd name="connsiteY2" fmla="*/ 0 h 1408572"/>
              <a:gd name="connsiteX3" fmla="*/ 0 w 9144000"/>
              <a:gd name="connsiteY3" fmla="*/ 1379312 h 1408572"/>
              <a:gd name="connsiteX4" fmla="*/ 4550054 w 9144000"/>
              <a:gd name="connsiteY4" fmla="*/ 1035497 h 1408572"/>
              <a:gd name="connsiteX5" fmla="*/ 9144000 w 9144000"/>
              <a:gd name="connsiteY5" fmla="*/ 1408572 h 1408572"/>
              <a:gd name="connsiteX0" fmla="*/ 9144000 w 9144000"/>
              <a:gd name="connsiteY0" fmla="*/ 1408572 h 1408572"/>
              <a:gd name="connsiteX1" fmla="*/ 9144000 w 9144000"/>
              <a:gd name="connsiteY1" fmla="*/ 14550 h 1408572"/>
              <a:gd name="connsiteX2" fmla="*/ 0 w 9144000"/>
              <a:gd name="connsiteY2" fmla="*/ 0 h 1408572"/>
              <a:gd name="connsiteX3" fmla="*/ 0 w 9144000"/>
              <a:gd name="connsiteY3" fmla="*/ 1379312 h 1408572"/>
              <a:gd name="connsiteX4" fmla="*/ 4550054 w 9144000"/>
              <a:gd name="connsiteY4" fmla="*/ 1035497 h 1408572"/>
              <a:gd name="connsiteX5" fmla="*/ 9144000 w 9144000"/>
              <a:gd name="connsiteY5" fmla="*/ 1408572 h 1408572"/>
              <a:gd name="connsiteX0" fmla="*/ 9144000 w 9144000"/>
              <a:gd name="connsiteY0" fmla="*/ 1408572 h 1408572"/>
              <a:gd name="connsiteX1" fmla="*/ 9144000 w 9144000"/>
              <a:gd name="connsiteY1" fmla="*/ 14550 h 1408572"/>
              <a:gd name="connsiteX2" fmla="*/ 0 w 9144000"/>
              <a:gd name="connsiteY2" fmla="*/ 0 h 1408572"/>
              <a:gd name="connsiteX3" fmla="*/ 0 w 9144000"/>
              <a:gd name="connsiteY3" fmla="*/ 1379312 h 1408572"/>
              <a:gd name="connsiteX4" fmla="*/ 4550054 w 9144000"/>
              <a:gd name="connsiteY4" fmla="*/ 1035497 h 1408572"/>
              <a:gd name="connsiteX5" fmla="*/ 9144000 w 9144000"/>
              <a:gd name="connsiteY5" fmla="*/ 1408572 h 1408572"/>
              <a:gd name="connsiteX0" fmla="*/ 9144000 w 9144000"/>
              <a:gd name="connsiteY0" fmla="*/ 1408572 h 1408572"/>
              <a:gd name="connsiteX1" fmla="*/ 9144000 w 9144000"/>
              <a:gd name="connsiteY1" fmla="*/ 14550 h 1408572"/>
              <a:gd name="connsiteX2" fmla="*/ 0 w 9144000"/>
              <a:gd name="connsiteY2" fmla="*/ 0 h 1408572"/>
              <a:gd name="connsiteX3" fmla="*/ 0 w 9144000"/>
              <a:gd name="connsiteY3" fmla="*/ 1379312 h 1408572"/>
              <a:gd name="connsiteX4" fmla="*/ 4550054 w 9144000"/>
              <a:gd name="connsiteY4" fmla="*/ 1035497 h 1408572"/>
              <a:gd name="connsiteX5" fmla="*/ 9144000 w 9144000"/>
              <a:gd name="connsiteY5" fmla="*/ 1408572 h 1408572"/>
              <a:gd name="connsiteX0" fmla="*/ 9144000 w 9144000"/>
              <a:gd name="connsiteY0" fmla="*/ 1417989 h 1417989"/>
              <a:gd name="connsiteX1" fmla="*/ 9144000 w 9144000"/>
              <a:gd name="connsiteY1" fmla="*/ 0 h 1417989"/>
              <a:gd name="connsiteX2" fmla="*/ 0 w 9144000"/>
              <a:gd name="connsiteY2" fmla="*/ 9417 h 1417989"/>
              <a:gd name="connsiteX3" fmla="*/ 0 w 9144000"/>
              <a:gd name="connsiteY3" fmla="*/ 1388729 h 1417989"/>
              <a:gd name="connsiteX4" fmla="*/ 4550054 w 9144000"/>
              <a:gd name="connsiteY4" fmla="*/ 1044914 h 1417989"/>
              <a:gd name="connsiteX5" fmla="*/ 9144000 w 9144000"/>
              <a:gd name="connsiteY5" fmla="*/ 1417989 h 1417989"/>
              <a:gd name="connsiteX0" fmla="*/ 9144000 w 9144000"/>
              <a:gd name="connsiteY0" fmla="*/ 1417989 h 1438843"/>
              <a:gd name="connsiteX1" fmla="*/ 9144000 w 9144000"/>
              <a:gd name="connsiteY1" fmla="*/ 0 h 1438843"/>
              <a:gd name="connsiteX2" fmla="*/ 0 w 9144000"/>
              <a:gd name="connsiteY2" fmla="*/ 9417 h 1438843"/>
              <a:gd name="connsiteX3" fmla="*/ 0 w 9144000"/>
              <a:gd name="connsiteY3" fmla="*/ 1438843 h 1438843"/>
              <a:gd name="connsiteX4" fmla="*/ 4550054 w 9144000"/>
              <a:gd name="connsiteY4" fmla="*/ 1044914 h 1438843"/>
              <a:gd name="connsiteX5" fmla="*/ 9144000 w 9144000"/>
              <a:gd name="connsiteY5" fmla="*/ 141798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50054 w 9144000"/>
              <a:gd name="connsiteY4" fmla="*/ 104491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44000 w 9144000"/>
              <a:gd name="connsiteY0" fmla="*/ 1437599 h 1438843"/>
              <a:gd name="connsiteX1" fmla="*/ 9144000 w 9144000"/>
              <a:gd name="connsiteY1" fmla="*/ 0 h 1438843"/>
              <a:gd name="connsiteX2" fmla="*/ 0 w 9144000"/>
              <a:gd name="connsiteY2" fmla="*/ 9417 h 1438843"/>
              <a:gd name="connsiteX3" fmla="*/ 0 w 9144000"/>
              <a:gd name="connsiteY3" fmla="*/ 1438843 h 1438843"/>
              <a:gd name="connsiteX4" fmla="*/ 4566723 w 9144000"/>
              <a:gd name="connsiteY4" fmla="*/ 1062344 h 1438843"/>
              <a:gd name="connsiteX5" fmla="*/ 9144000 w 9144000"/>
              <a:gd name="connsiteY5" fmla="*/ 1437599 h 1438843"/>
              <a:gd name="connsiteX0" fmla="*/ 9135724 w 9144000"/>
              <a:gd name="connsiteY0" fmla="*/ 1460314 h 1460314"/>
              <a:gd name="connsiteX1" fmla="*/ 9144000 w 9144000"/>
              <a:gd name="connsiteY1" fmla="*/ 0 h 1460314"/>
              <a:gd name="connsiteX2" fmla="*/ 0 w 9144000"/>
              <a:gd name="connsiteY2" fmla="*/ 9417 h 1460314"/>
              <a:gd name="connsiteX3" fmla="*/ 0 w 9144000"/>
              <a:gd name="connsiteY3" fmla="*/ 1438843 h 1460314"/>
              <a:gd name="connsiteX4" fmla="*/ 4566723 w 9144000"/>
              <a:gd name="connsiteY4" fmla="*/ 1062344 h 1460314"/>
              <a:gd name="connsiteX5" fmla="*/ 9135724 w 9144000"/>
              <a:gd name="connsiteY5" fmla="*/ 1460314 h 1460314"/>
              <a:gd name="connsiteX0" fmla="*/ 9135724 w 9144000"/>
              <a:gd name="connsiteY0" fmla="*/ 1460314 h 1460314"/>
              <a:gd name="connsiteX1" fmla="*/ 9144000 w 9144000"/>
              <a:gd name="connsiteY1" fmla="*/ 0 h 1460314"/>
              <a:gd name="connsiteX2" fmla="*/ 0 w 9144000"/>
              <a:gd name="connsiteY2" fmla="*/ 9417 h 1460314"/>
              <a:gd name="connsiteX3" fmla="*/ 0 w 9144000"/>
              <a:gd name="connsiteY3" fmla="*/ 1438843 h 1460314"/>
              <a:gd name="connsiteX4" fmla="*/ 4566723 w 9144000"/>
              <a:gd name="connsiteY4" fmla="*/ 1062344 h 1460314"/>
              <a:gd name="connsiteX5" fmla="*/ 9135724 w 9144000"/>
              <a:gd name="connsiteY5" fmla="*/ 1460314 h 1460314"/>
              <a:gd name="connsiteX0" fmla="*/ 9144000 w 9152276"/>
              <a:gd name="connsiteY0" fmla="*/ 1460314 h 1460314"/>
              <a:gd name="connsiteX1" fmla="*/ 9152276 w 9152276"/>
              <a:gd name="connsiteY1" fmla="*/ 0 h 1460314"/>
              <a:gd name="connsiteX2" fmla="*/ 8276 w 9152276"/>
              <a:gd name="connsiteY2" fmla="*/ 9417 h 1460314"/>
              <a:gd name="connsiteX3" fmla="*/ 0 w 9152276"/>
              <a:gd name="connsiteY3" fmla="*/ 1438843 h 1460314"/>
              <a:gd name="connsiteX4" fmla="*/ 4574999 w 9152276"/>
              <a:gd name="connsiteY4" fmla="*/ 1062344 h 1460314"/>
              <a:gd name="connsiteX5" fmla="*/ 9144000 w 9152276"/>
              <a:gd name="connsiteY5" fmla="*/ 1460314 h 1460314"/>
              <a:gd name="connsiteX0" fmla="*/ 9146759 w 9155035"/>
              <a:gd name="connsiteY0" fmla="*/ 1460314 h 1460314"/>
              <a:gd name="connsiteX1" fmla="*/ 9155035 w 9155035"/>
              <a:gd name="connsiteY1" fmla="*/ 0 h 1460314"/>
              <a:gd name="connsiteX2" fmla="*/ 2759 w 9155035"/>
              <a:gd name="connsiteY2" fmla="*/ 13891 h 1460314"/>
              <a:gd name="connsiteX3" fmla="*/ 2759 w 9155035"/>
              <a:gd name="connsiteY3" fmla="*/ 1438843 h 1460314"/>
              <a:gd name="connsiteX4" fmla="*/ 4577758 w 9155035"/>
              <a:gd name="connsiteY4" fmla="*/ 1062344 h 1460314"/>
              <a:gd name="connsiteX5" fmla="*/ 9146759 w 9155035"/>
              <a:gd name="connsiteY5" fmla="*/ 1460314 h 1460314"/>
              <a:gd name="connsiteX0" fmla="*/ 9146759 w 9155035"/>
              <a:gd name="connsiteY0" fmla="*/ 1460314 h 1460314"/>
              <a:gd name="connsiteX1" fmla="*/ 9155035 w 9155035"/>
              <a:gd name="connsiteY1" fmla="*/ 0 h 1460314"/>
              <a:gd name="connsiteX2" fmla="*/ 2759 w 9155035"/>
              <a:gd name="connsiteY2" fmla="*/ 13891 h 1460314"/>
              <a:gd name="connsiteX3" fmla="*/ 2759 w 9155035"/>
              <a:gd name="connsiteY3" fmla="*/ 1438843 h 1460314"/>
              <a:gd name="connsiteX4" fmla="*/ 4577758 w 9155035"/>
              <a:gd name="connsiteY4" fmla="*/ 1062344 h 1460314"/>
              <a:gd name="connsiteX5" fmla="*/ 9146759 w 9155035"/>
              <a:gd name="connsiteY5" fmla="*/ 1460314 h 146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5035" h="1460314">
                <a:moveTo>
                  <a:pt x="9146759" y="1460314"/>
                </a:moveTo>
                <a:cubicBezTo>
                  <a:pt x="9149518" y="973543"/>
                  <a:pt x="9152276" y="486771"/>
                  <a:pt x="9155035" y="0"/>
                </a:cubicBezTo>
                <a:lnTo>
                  <a:pt x="2759" y="13891"/>
                </a:lnTo>
                <a:cubicBezTo>
                  <a:pt x="0" y="490366"/>
                  <a:pt x="5518" y="962368"/>
                  <a:pt x="2759" y="1438843"/>
                </a:cubicBezTo>
                <a:cubicBezTo>
                  <a:pt x="1130179" y="1236263"/>
                  <a:pt x="2583684" y="1080116"/>
                  <a:pt x="4577758" y="1062344"/>
                </a:cubicBezTo>
                <a:cubicBezTo>
                  <a:pt x="6629980" y="1082767"/>
                  <a:pt x="7990996" y="1249197"/>
                  <a:pt x="9146759" y="146031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 Arial Bold Text">
    <p:spTree>
      <p:nvGrpSpPr>
        <p:cNvPr id="1" name=""/>
        <p:cNvGrpSpPr/>
        <p:nvPr/>
      </p:nvGrpSpPr>
      <p:grpSpPr>
        <a:xfrm>
          <a:off x="0" y="0"/>
          <a:ext cx="0" cy="0"/>
          <a:chOff x="0" y="0"/>
          <a:chExt cx="0" cy="0"/>
        </a:xfrm>
      </p:grpSpPr>
      <p:sp>
        <p:nvSpPr>
          <p:cNvPr id="2" name="Title 1"/>
          <p:cNvSpPr>
            <a:spLocks noGrp="1"/>
          </p:cNvSpPr>
          <p:nvPr>
            <p:ph type="title"/>
          </p:nvPr>
        </p:nvSpPr>
        <p:spPr>
          <a:xfrm>
            <a:off x="0" y="120580"/>
            <a:ext cx="9144000" cy="733529"/>
          </a:xfrm>
        </p:spPr>
        <p:txBody>
          <a:bodyPr/>
          <a:lstStyle>
            <a:lvl1pPr>
              <a:defRPr/>
            </a:lvl1pPr>
          </a:lstStyle>
          <a:p>
            <a:r>
              <a:rPr lang="en-US" dirty="0" smtClean="0"/>
              <a:t>Click to edit Master title style</a:t>
            </a:r>
            <a:endParaRPr lang="en-US" dirty="0"/>
          </a:p>
        </p:txBody>
      </p:sp>
      <p:sp>
        <p:nvSpPr>
          <p:cNvPr id="3" name="Text Placeholder 8"/>
          <p:cNvSpPr>
            <a:spLocks noGrp="1"/>
          </p:cNvSpPr>
          <p:nvPr>
            <p:ph type="body" sz="quarter" idx="10" hasCustomPrompt="1"/>
          </p:nvPr>
        </p:nvSpPr>
        <p:spPr>
          <a:xfrm>
            <a:off x="266700" y="1104900"/>
            <a:ext cx="8572500" cy="5000625"/>
          </a:xfrm>
          <a:prstGeom prst="rect">
            <a:avLst/>
          </a:prstGeom>
        </p:spPr>
        <p:txBody>
          <a:bodyPr/>
          <a:lstStyle>
            <a:lvl1pPr marL="228600" indent="-228600">
              <a:buFont typeface="Arial" pitchFamily="34" charset="0"/>
              <a:buChar char="•"/>
              <a:defRPr sz="1800" b="1" normalizeH="0" baseline="0">
                <a:solidFill>
                  <a:srgbClr val="0067B1"/>
                </a:solidFill>
                <a:latin typeface="Arial" pitchFamily="34" charset="0"/>
                <a:cs typeface="Arial" pitchFamily="34" charset="0"/>
              </a:defRPr>
            </a:lvl1pPr>
            <a:lvl2pPr marL="685800" indent="-228600">
              <a:buFont typeface="Wingdings" pitchFamily="2" charset="2"/>
              <a:buChar char="§"/>
              <a:defRPr sz="1600" b="1" normalizeH="0" baseline="0">
                <a:solidFill>
                  <a:schemeClr val="tx1"/>
                </a:solidFill>
                <a:latin typeface="Arial" pitchFamily="34" charset="0"/>
                <a:cs typeface="Arial" pitchFamily="34" charset="0"/>
              </a:defRPr>
            </a:lvl2pPr>
            <a:lvl3pPr>
              <a:buFont typeface="Wingdings" pitchFamily="2" charset="2"/>
              <a:buChar char="w"/>
              <a:defRPr sz="1400" b="1" normalizeH="0" baseline="0">
                <a:solidFill>
                  <a:schemeClr val="tx1"/>
                </a:solidFill>
                <a:latin typeface="Arial" pitchFamily="34" charset="0"/>
                <a:cs typeface="Arial" pitchFamily="34" charset="0"/>
              </a:defRPr>
            </a:lvl3pPr>
            <a:lvl4pPr>
              <a:buSzPct val="125000"/>
              <a:buFont typeface="Arial" pitchFamily="34" charset="0"/>
              <a:buChar char="◦"/>
              <a:defRPr sz="1200" b="1" normalizeH="0" baseline="0">
                <a:solidFill>
                  <a:schemeClr val="tx1"/>
                </a:solidFill>
                <a:latin typeface="Arial" pitchFamily="34" charset="0"/>
                <a:cs typeface="Arial" pitchFamily="34" charset="0"/>
              </a:defRPr>
            </a:lvl4pPr>
            <a:lvl5pPr>
              <a:buSzPct val="100000"/>
              <a:buFont typeface="Wingdings" pitchFamily="2" charset="2"/>
              <a:buChar char=""/>
              <a:defRPr sz="1600" b="1" normalizeH="0" baseline="0">
                <a:latin typeface="Arial Narrow" pitchFamily="34" charset="0"/>
              </a:defRPr>
            </a:lvl5pPr>
          </a:lstStyle>
          <a:p>
            <a:r>
              <a:rPr lang="en-US" dirty="0" smtClean="0"/>
              <a:t>First-Level Bullet Is </a:t>
            </a:r>
            <a:r>
              <a:rPr lang="en-US" dirty="0" err="1" smtClean="0"/>
              <a:t>Dynetics</a:t>
            </a:r>
            <a:r>
              <a:rPr lang="en-US" dirty="0" smtClean="0"/>
              <a:t> Blue (RGB 0, 103, 177), 18-pt Arial Bold; Lower-Level Bullets Should Be Arial Bold/Black Font and Decrease by       2 pts for Each Level</a:t>
            </a:r>
          </a:p>
          <a:p>
            <a:pPr lvl="1"/>
            <a:r>
              <a:rPr lang="en-US" dirty="0" smtClean="0"/>
              <a:t>Second-Level Bullet</a:t>
            </a:r>
          </a:p>
          <a:p>
            <a:pPr lvl="2"/>
            <a:r>
              <a:rPr lang="en-US" dirty="0" smtClean="0"/>
              <a:t>Third-Level Bullet</a:t>
            </a:r>
          </a:p>
          <a:p>
            <a:pPr lvl="0"/>
            <a:endParaRPr lang="en-US" dirty="0" smtClean="0"/>
          </a:p>
          <a:p>
            <a:endParaRPr lang="en-US" dirty="0" smtClean="0"/>
          </a:p>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 Arial Bold Text - Black Arch ">
    <p:spTree>
      <p:nvGrpSpPr>
        <p:cNvPr id="1" name=""/>
        <p:cNvGrpSpPr/>
        <p:nvPr/>
      </p:nvGrpSpPr>
      <p:grpSpPr>
        <a:xfrm>
          <a:off x="0" y="0"/>
          <a:ext cx="0" cy="0"/>
          <a:chOff x="0" y="0"/>
          <a:chExt cx="0" cy="0"/>
        </a:xfrm>
      </p:grpSpPr>
      <p:sp>
        <p:nvSpPr>
          <p:cNvPr id="2" name="Title 1"/>
          <p:cNvSpPr>
            <a:spLocks noGrp="1"/>
          </p:cNvSpPr>
          <p:nvPr>
            <p:ph type="title"/>
          </p:nvPr>
        </p:nvSpPr>
        <p:spPr>
          <a:xfrm>
            <a:off x="0" y="120580"/>
            <a:ext cx="9144000" cy="733529"/>
          </a:xfrm>
        </p:spPr>
        <p:txBody>
          <a:bodyPr/>
          <a:lstStyle/>
          <a:p>
            <a:r>
              <a:rPr lang="en-US" smtClean="0"/>
              <a:t>Click to edit Master title style</a:t>
            </a:r>
            <a:endParaRPr lang="en-US"/>
          </a:p>
        </p:txBody>
      </p:sp>
      <p:pic>
        <p:nvPicPr>
          <p:cNvPr id="3" name="Picture 2" descr="total staff slide ver 2.jpg"/>
          <p:cNvPicPr>
            <a:picLocks noChangeAspect="1"/>
          </p:cNvPicPr>
          <p:nvPr userDrawn="1"/>
        </p:nvPicPr>
        <p:blipFill>
          <a:blip r:embed="rId2" cstate="screen"/>
          <a:srcRect l="801" t="1402" r="853" b="84412"/>
          <a:stretch>
            <a:fillRect/>
          </a:stretch>
        </p:blipFill>
        <p:spPr>
          <a:xfrm>
            <a:off x="1" y="893134"/>
            <a:ext cx="9144000" cy="828090"/>
          </a:xfrm>
          <a:prstGeom prst="rect">
            <a:avLst/>
          </a:prstGeom>
        </p:spPr>
      </p:pic>
      <p:sp>
        <p:nvSpPr>
          <p:cNvPr id="5" name="Text Placeholder 8"/>
          <p:cNvSpPr>
            <a:spLocks noGrp="1"/>
          </p:cNvSpPr>
          <p:nvPr>
            <p:ph type="body" sz="quarter" idx="10" hasCustomPrompt="1"/>
          </p:nvPr>
        </p:nvSpPr>
        <p:spPr>
          <a:xfrm>
            <a:off x="266700" y="1797978"/>
            <a:ext cx="8572500" cy="4307547"/>
          </a:xfrm>
          <a:prstGeom prst="rect">
            <a:avLst/>
          </a:prstGeom>
        </p:spPr>
        <p:txBody>
          <a:bodyPr/>
          <a:lstStyle>
            <a:lvl1pPr marL="228600" indent="-228600">
              <a:buFont typeface="Arial" pitchFamily="34" charset="0"/>
              <a:buChar char="•"/>
              <a:defRPr sz="1800" b="1" normalizeH="0" baseline="0">
                <a:solidFill>
                  <a:srgbClr val="0067B1"/>
                </a:solidFill>
                <a:latin typeface="Arial" pitchFamily="34" charset="0"/>
                <a:cs typeface="Arial" pitchFamily="34" charset="0"/>
              </a:defRPr>
            </a:lvl1pPr>
            <a:lvl2pPr marL="685800" indent="-228600">
              <a:buFont typeface="Wingdings" pitchFamily="2" charset="2"/>
              <a:buChar char="§"/>
              <a:defRPr sz="1600" b="1" normalizeH="0" baseline="0">
                <a:solidFill>
                  <a:schemeClr val="tx1"/>
                </a:solidFill>
                <a:latin typeface="Arial" pitchFamily="34" charset="0"/>
                <a:cs typeface="Arial" pitchFamily="34" charset="0"/>
              </a:defRPr>
            </a:lvl2pPr>
            <a:lvl3pPr>
              <a:buFont typeface="Wingdings" pitchFamily="2" charset="2"/>
              <a:buChar char="w"/>
              <a:defRPr sz="1400" b="1" normalizeH="0" baseline="0">
                <a:solidFill>
                  <a:schemeClr val="tx1"/>
                </a:solidFill>
                <a:latin typeface="Arial" pitchFamily="34" charset="0"/>
                <a:cs typeface="Arial" pitchFamily="34" charset="0"/>
              </a:defRPr>
            </a:lvl3pPr>
            <a:lvl4pPr>
              <a:buSzPct val="125000"/>
              <a:buFont typeface="Arial" pitchFamily="34" charset="0"/>
              <a:buChar char="◦"/>
              <a:defRPr sz="1200" b="1" normalizeH="0" baseline="0">
                <a:solidFill>
                  <a:schemeClr val="tx1"/>
                </a:solidFill>
                <a:latin typeface="Arial" pitchFamily="34" charset="0"/>
                <a:cs typeface="Arial" pitchFamily="34" charset="0"/>
              </a:defRPr>
            </a:lvl4pPr>
            <a:lvl5pPr>
              <a:buSzPct val="100000"/>
              <a:buFont typeface="Wingdings" pitchFamily="2" charset="2"/>
              <a:buChar char=""/>
              <a:defRPr sz="1600" b="1" normalizeH="0" baseline="0">
                <a:latin typeface="Arial Narrow" pitchFamily="34" charset="0"/>
              </a:defRPr>
            </a:lvl5pPr>
          </a:lstStyle>
          <a:p>
            <a:r>
              <a:rPr lang="en-US" dirty="0" smtClean="0"/>
              <a:t>First-Level Bullet Is </a:t>
            </a:r>
            <a:r>
              <a:rPr lang="en-US" dirty="0" err="1" smtClean="0"/>
              <a:t>Dynetics</a:t>
            </a:r>
            <a:r>
              <a:rPr lang="en-US" dirty="0" smtClean="0"/>
              <a:t> Blue (RGB 0, 103, 177), 18-pt Arial Bold; Lower-Level Bullets Should Be Arial Bold/Black Font and Decrease by       2 pts for Each Level</a:t>
            </a:r>
          </a:p>
          <a:p>
            <a:pPr lvl="1"/>
            <a:r>
              <a:rPr lang="en-US" dirty="0" smtClean="0"/>
              <a:t>Second-Level Bullet</a:t>
            </a:r>
          </a:p>
          <a:p>
            <a:pPr lvl="2"/>
            <a:r>
              <a:rPr lang="en-US" dirty="0" smtClean="0"/>
              <a:t>Third-Level Bullet</a:t>
            </a:r>
          </a:p>
          <a:p>
            <a:pPr lvl="0"/>
            <a:endParaRPr lang="en-US" dirty="0" smtClean="0"/>
          </a:p>
          <a:p>
            <a:endParaRPr lang="en-US" dirty="0" smtClean="0"/>
          </a:p>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5 vertical Images">
    <p:spTree>
      <p:nvGrpSpPr>
        <p:cNvPr id="1" name=""/>
        <p:cNvGrpSpPr/>
        <p:nvPr/>
      </p:nvGrpSpPr>
      <p:grpSpPr>
        <a:xfrm>
          <a:off x="0" y="0"/>
          <a:ext cx="0" cy="0"/>
          <a:chOff x="0" y="0"/>
          <a:chExt cx="0" cy="0"/>
        </a:xfrm>
      </p:grpSpPr>
      <p:sp>
        <p:nvSpPr>
          <p:cNvPr id="3" name="Rectangle 7"/>
          <p:cNvSpPr>
            <a:spLocks noGrp="1" noChangeArrowheads="1"/>
          </p:cNvSpPr>
          <p:nvPr>
            <p:ph type="ctrTitle" sz="quarter"/>
          </p:nvPr>
        </p:nvSpPr>
        <p:spPr>
          <a:xfrm>
            <a:off x="1954213" y="352069"/>
            <a:ext cx="7188200" cy="1682750"/>
          </a:xfrm>
          <a:prstGeom prst="rect">
            <a:avLst/>
          </a:prstGeom>
        </p:spPr>
        <p:txBody>
          <a:bodyPr anchor="b"/>
          <a:lstStyle>
            <a:lvl1pPr algn="l">
              <a:defRPr sz="3200" b="1">
                <a:solidFill>
                  <a:srgbClr val="0060A9"/>
                </a:solidFill>
                <a:latin typeface="Arial" pitchFamily="34" charset="0"/>
                <a:cs typeface="Arial" pitchFamily="34" charset="0"/>
              </a:defRPr>
            </a:lvl1pPr>
          </a:lstStyle>
          <a:p>
            <a:r>
              <a:rPr lang="en-US" dirty="0" smtClean="0"/>
              <a:t>Click to edit Master title style</a:t>
            </a:r>
            <a:endParaRPr lang="en-US" dirty="0"/>
          </a:p>
        </p:txBody>
      </p:sp>
      <p:sp>
        <p:nvSpPr>
          <p:cNvPr id="4" name="Rectangle 8"/>
          <p:cNvSpPr>
            <a:spLocks noGrp="1" noChangeArrowheads="1"/>
          </p:cNvSpPr>
          <p:nvPr>
            <p:ph type="subTitle" sz="quarter" idx="1"/>
          </p:nvPr>
        </p:nvSpPr>
        <p:spPr>
          <a:xfrm>
            <a:off x="1949380" y="2787053"/>
            <a:ext cx="7204668" cy="1416050"/>
          </a:xfrm>
          <a:prstGeom prst="rect">
            <a:avLst/>
          </a:prstGeom>
        </p:spPr>
        <p:txBody>
          <a:bodyPr/>
          <a:lstStyle>
            <a:lvl1pPr marL="0" indent="0" algn="l">
              <a:spcBef>
                <a:spcPct val="0"/>
              </a:spcBef>
              <a:spcAft>
                <a:spcPct val="20000"/>
              </a:spcAft>
              <a:buFont typeface="Times New Roman" pitchFamily="18" charset="0"/>
              <a:buNone/>
              <a:defRPr sz="2400" b="1">
                <a:solidFill>
                  <a:srgbClr val="0060A9"/>
                </a:solidFill>
                <a:latin typeface="Arial" pitchFamily="34" charset="0"/>
                <a:cs typeface="Arial" pitchFamily="34" charset="0"/>
              </a:defRPr>
            </a:lvl1pPr>
          </a:lstStyle>
          <a:p>
            <a:r>
              <a:rPr lang="en-US" dirty="0" smtClean="0"/>
              <a:t>Click to edit Master subtitle style</a:t>
            </a:r>
            <a:endParaRPr lang="en-US" dirty="0"/>
          </a:p>
        </p:txBody>
      </p:sp>
      <p:pic>
        <p:nvPicPr>
          <p:cNvPr id="5" name="Picture 4" descr="title_slide.tif"/>
          <p:cNvPicPr>
            <a:picLocks noChangeAspect="1"/>
          </p:cNvPicPr>
          <p:nvPr userDrawn="1"/>
        </p:nvPicPr>
        <p:blipFill>
          <a:blip r:embed="rId2" cstate="email"/>
          <a:srcRect/>
          <a:stretch>
            <a:fillRect/>
          </a:stretch>
        </p:blipFill>
        <p:spPr>
          <a:xfrm>
            <a:off x="599261" y="1593393"/>
            <a:ext cx="1000488" cy="1066965"/>
          </a:xfrm>
          <a:prstGeom prst="rect">
            <a:avLst/>
          </a:prstGeom>
        </p:spPr>
      </p:pic>
      <p:pic>
        <p:nvPicPr>
          <p:cNvPr id="6" name="Picture 5" descr="title_slide.tif"/>
          <p:cNvPicPr>
            <a:picLocks noChangeAspect="1"/>
          </p:cNvPicPr>
          <p:nvPr userDrawn="1"/>
        </p:nvPicPr>
        <p:blipFill>
          <a:blip r:embed="rId2" cstate="email"/>
          <a:srcRect/>
          <a:stretch>
            <a:fillRect/>
          </a:stretch>
        </p:blipFill>
        <p:spPr>
          <a:xfrm>
            <a:off x="607969" y="2680422"/>
            <a:ext cx="1000488" cy="1066965"/>
          </a:xfrm>
          <a:prstGeom prst="rect">
            <a:avLst/>
          </a:prstGeom>
        </p:spPr>
      </p:pic>
      <p:pic>
        <p:nvPicPr>
          <p:cNvPr id="7" name="Picture 6" descr="title_slide.tif"/>
          <p:cNvPicPr>
            <a:picLocks noChangeAspect="1"/>
          </p:cNvPicPr>
          <p:nvPr userDrawn="1"/>
        </p:nvPicPr>
        <p:blipFill>
          <a:blip r:embed="rId2" cstate="email"/>
          <a:srcRect/>
          <a:stretch>
            <a:fillRect/>
          </a:stretch>
        </p:blipFill>
        <p:spPr>
          <a:xfrm>
            <a:off x="616677" y="3784869"/>
            <a:ext cx="1000488" cy="1066965"/>
          </a:xfrm>
          <a:prstGeom prst="rect">
            <a:avLst/>
          </a:prstGeom>
        </p:spPr>
      </p:pic>
      <p:pic>
        <p:nvPicPr>
          <p:cNvPr id="8" name="Picture 7" descr="title_slide.tif"/>
          <p:cNvPicPr>
            <a:picLocks noChangeAspect="1"/>
          </p:cNvPicPr>
          <p:nvPr userDrawn="1"/>
        </p:nvPicPr>
        <p:blipFill>
          <a:blip r:embed="rId2" cstate="email"/>
          <a:srcRect/>
          <a:stretch>
            <a:fillRect/>
          </a:stretch>
        </p:blipFill>
        <p:spPr>
          <a:xfrm>
            <a:off x="607969" y="4889322"/>
            <a:ext cx="1000488" cy="1066965"/>
          </a:xfrm>
          <a:prstGeom prst="rect">
            <a:avLst/>
          </a:prstGeom>
        </p:spPr>
      </p:pic>
      <p:pic>
        <p:nvPicPr>
          <p:cNvPr id="9" name="Picture 8" descr="title_slide.tif"/>
          <p:cNvPicPr>
            <a:picLocks noChangeAspect="1"/>
          </p:cNvPicPr>
          <p:nvPr userDrawn="1"/>
        </p:nvPicPr>
        <p:blipFill>
          <a:blip r:embed="rId2" cstate="email"/>
          <a:srcRect/>
          <a:stretch>
            <a:fillRect/>
          </a:stretch>
        </p:blipFill>
        <p:spPr>
          <a:xfrm>
            <a:off x="603615" y="506590"/>
            <a:ext cx="1000488" cy="106696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Horizontal Images">
    <p:spTree>
      <p:nvGrpSpPr>
        <p:cNvPr id="1" name=""/>
        <p:cNvGrpSpPr/>
        <p:nvPr/>
      </p:nvGrpSpPr>
      <p:grpSpPr>
        <a:xfrm>
          <a:off x="0" y="0"/>
          <a:ext cx="0" cy="0"/>
          <a:chOff x="0" y="0"/>
          <a:chExt cx="0" cy="0"/>
        </a:xfrm>
      </p:grpSpPr>
      <p:pic>
        <p:nvPicPr>
          <p:cNvPr id="3" name="Picture 2" descr="title_slide.tif"/>
          <p:cNvPicPr>
            <a:picLocks noChangeAspect="1"/>
          </p:cNvPicPr>
          <p:nvPr userDrawn="1"/>
        </p:nvPicPr>
        <p:blipFill>
          <a:blip r:embed="rId2" cstate="email"/>
          <a:srcRect/>
          <a:stretch>
            <a:fillRect/>
          </a:stretch>
        </p:blipFill>
        <p:spPr>
          <a:xfrm>
            <a:off x="552659" y="3567165"/>
            <a:ext cx="8048730" cy="2150347"/>
          </a:xfrm>
          <a:prstGeom prst="rect">
            <a:avLst/>
          </a:prstGeom>
        </p:spPr>
      </p:pic>
      <p:sp>
        <p:nvSpPr>
          <p:cNvPr id="4" name="Rectangle 7"/>
          <p:cNvSpPr>
            <a:spLocks noGrp="1" noChangeArrowheads="1"/>
          </p:cNvSpPr>
          <p:nvPr>
            <p:ph type="ctrTitle" sz="quarter"/>
          </p:nvPr>
        </p:nvSpPr>
        <p:spPr>
          <a:xfrm>
            <a:off x="0" y="633413"/>
            <a:ext cx="9142413" cy="1682750"/>
          </a:xfrm>
          <a:prstGeom prst="rect">
            <a:avLst/>
          </a:prstGeom>
        </p:spPr>
        <p:txBody>
          <a:bodyPr anchor="b"/>
          <a:lstStyle>
            <a:lvl1pPr>
              <a:defRPr sz="3200" b="1">
                <a:solidFill>
                  <a:srgbClr val="0060A9"/>
                </a:solidFill>
                <a:latin typeface="Arial" pitchFamily="34" charset="0"/>
                <a:cs typeface="Arial" pitchFamily="34" charset="0"/>
              </a:defRPr>
            </a:lvl1pPr>
          </a:lstStyle>
          <a:p>
            <a:r>
              <a:rPr lang="en-US" smtClean="0"/>
              <a:t>Click to edit Master title style</a:t>
            </a:r>
            <a:endParaRPr lang="en-US" dirty="0"/>
          </a:p>
        </p:txBody>
      </p:sp>
      <p:sp>
        <p:nvSpPr>
          <p:cNvPr id="5" name="Rectangle 8"/>
          <p:cNvSpPr>
            <a:spLocks noGrp="1" noChangeArrowheads="1"/>
          </p:cNvSpPr>
          <p:nvPr>
            <p:ph type="subTitle" sz="quarter" idx="1"/>
          </p:nvPr>
        </p:nvSpPr>
        <p:spPr>
          <a:xfrm>
            <a:off x="0" y="2515757"/>
            <a:ext cx="9144000" cy="1416050"/>
          </a:xfrm>
          <a:prstGeom prst="rect">
            <a:avLst/>
          </a:prstGeom>
        </p:spPr>
        <p:txBody>
          <a:bodyPr/>
          <a:lstStyle>
            <a:lvl1pPr marL="0" indent="0" algn="ctr">
              <a:spcBef>
                <a:spcPct val="0"/>
              </a:spcBef>
              <a:spcAft>
                <a:spcPct val="20000"/>
              </a:spcAft>
              <a:buFont typeface="Times New Roman" pitchFamily="18" charset="0"/>
              <a:buNone/>
              <a:defRPr sz="1800">
                <a:solidFill>
                  <a:srgbClr val="0060A9"/>
                </a:solidFill>
                <a:latin typeface="Arial" pitchFamily="34" charset="0"/>
                <a:cs typeface="Arial" pitchFamily="34" charset="0"/>
              </a:defRPr>
            </a:lvl1pPr>
          </a:lstStyle>
          <a:p>
            <a:r>
              <a:rPr lang="en-US" smtClean="0"/>
              <a:t>Click to edit Master subtitle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1 Horizontal Image">
    <p:spTree>
      <p:nvGrpSpPr>
        <p:cNvPr id="1" name=""/>
        <p:cNvGrpSpPr/>
        <p:nvPr/>
      </p:nvGrpSpPr>
      <p:grpSpPr>
        <a:xfrm>
          <a:off x="0" y="0"/>
          <a:ext cx="0" cy="0"/>
          <a:chOff x="0" y="0"/>
          <a:chExt cx="0" cy="0"/>
        </a:xfrm>
      </p:grpSpPr>
      <p:pic>
        <p:nvPicPr>
          <p:cNvPr id="3" name="Picture 2" descr="title_slide_long_photo.tif"/>
          <p:cNvPicPr>
            <a:picLocks noChangeAspect="1"/>
          </p:cNvPicPr>
          <p:nvPr userDrawn="1"/>
        </p:nvPicPr>
        <p:blipFill>
          <a:blip r:embed="rId2" cstate="email"/>
          <a:srcRect/>
          <a:stretch>
            <a:fillRect/>
          </a:stretch>
        </p:blipFill>
        <p:spPr>
          <a:xfrm>
            <a:off x="562708" y="3647552"/>
            <a:ext cx="8018584" cy="2105548"/>
          </a:xfrm>
          <a:prstGeom prst="rect">
            <a:avLst/>
          </a:prstGeom>
        </p:spPr>
      </p:pic>
      <p:sp>
        <p:nvSpPr>
          <p:cNvPr id="4" name="Rectangle 7"/>
          <p:cNvSpPr>
            <a:spLocks noGrp="1" noChangeArrowheads="1"/>
          </p:cNvSpPr>
          <p:nvPr>
            <p:ph type="ctrTitle" sz="quarter"/>
          </p:nvPr>
        </p:nvSpPr>
        <p:spPr>
          <a:xfrm>
            <a:off x="0" y="633413"/>
            <a:ext cx="9142413" cy="1682750"/>
          </a:xfrm>
          <a:prstGeom prst="rect">
            <a:avLst/>
          </a:prstGeom>
        </p:spPr>
        <p:txBody>
          <a:bodyPr anchor="b"/>
          <a:lstStyle>
            <a:lvl1pPr>
              <a:defRPr sz="3200" b="1">
                <a:solidFill>
                  <a:srgbClr val="0060A9"/>
                </a:solidFill>
                <a:latin typeface="Arial" pitchFamily="34" charset="0"/>
                <a:cs typeface="Arial" pitchFamily="34" charset="0"/>
              </a:defRPr>
            </a:lvl1pPr>
          </a:lstStyle>
          <a:p>
            <a:r>
              <a:rPr lang="en-US" smtClean="0"/>
              <a:t>Click to edit Master title style</a:t>
            </a:r>
            <a:endParaRPr lang="en-US" dirty="0"/>
          </a:p>
        </p:txBody>
      </p:sp>
      <p:sp>
        <p:nvSpPr>
          <p:cNvPr id="5" name="Rectangle 8"/>
          <p:cNvSpPr>
            <a:spLocks noGrp="1" noChangeArrowheads="1"/>
          </p:cNvSpPr>
          <p:nvPr>
            <p:ph type="subTitle" sz="quarter" idx="1"/>
          </p:nvPr>
        </p:nvSpPr>
        <p:spPr>
          <a:xfrm>
            <a:off x="0" y="2505709"/>
            <a:ext cx="9144000" cy="1416050"/>
          </a:xfrm>
          <a:prstGeom prst="rect">
            <a:avLst/>
          </a:prstGeom>
        </p:spPr>
        <p:txBody>
          <a:bodyPr/>
          <a:lstStyle>
            <a:lvl1pPr marL="0" indent="0" algn="ctr">
              <a:spcBef>
                <a:spcPct val="0"/>
              </a:spcBef>
              <a:spcAft>
                <a:spcPct val="20000"/>
              </a:spcAft>
              <a:buFont typeface="Times New Roman" pitchFamily="18" charset="0"/>
              <a:buNone/>
              <a:defRPr sz="1800">
                <a:solidFill>
                  <a:srgbClr val="0060A9"/>
                </a:solidFill>
                <a:latin typeface="Arial" pitchFamily="34" charset="0"/>
                <a:cs typeface="Arial" pitchFamily="34" charset="0"/>
              </a:defRPr>
            </a:lvl1pPr>
          </a:lstStyle>
          <a:p>
            <a:r>
              <a:rPr lang="en-US" smtClean="0"/>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No Image">
    <p:spTree>
      <p:nvGrpSpPr>
        <p:cNvPr id="1" name=""/>
        <p:cNvGrpSpPr/>
        <p:nvPr/>
      </p:nvGrpSpPr>
      <p:grpSpPr>
        <a:xfrm>
          <a:off x="0" y="0"/>
          <a:ext cx="0" cy="0"/>
          <a:chOff x="0" y="0"/>
          <a:chExt cx="0" cy="0"/>
        </a:xfrm>
      </p:grpSpPr>
      <p:sp>
        <p:nvSpPr>
          <p:cNvPr id="3" name="Rectangle 7"/>
          <p:cNvSpPr>
            <a:spLocks noGrp="1" noChangeArrowheads="1"/>
          </p:cNvSpPr>
          <p:nvPr>
            <p:ph type="ctrTitle" sz="quarter"/>
          </p:nvPr>
        </p:nvSpPr>
        <p:spPr>
          <a:xfrm>
            <a:off x="0" y="633413"/>
            <a:ext cx="9142413" cy="1682750"/>
          </a:xfrm>
          <a:prstGeom prst="rect">
            <a:avLst/>
          </a:prstGeom>
        </p:spPr>
        <p:txBody>
          <a:bodyPr anchor="b"/>
          <a:lstStyle>
            <a:lvl1pPr>
              <a:defRPr sz="3200" b="1">
                <a:solidFill>
                  <a:srgbClr val="0060A9"/>
                </a:solidFill>
                <a:latin typeface="Arial" pitchFamily="34" charset="0"/>
                <a:cs typeface="Arial" pitchFamily="34" charset="0"/>
              </a:defRPr>
            </a:lvl1pPr>
          </a:lstStyle>
          <a:p>
            <a:r>
              <a:rPr lang="en-US" dirty="0" smtClean="0"/>
              <a:t>Click to edit Master title style</a:t>
            </a:r>
            <a:endParaRPr lang="en-US" dirty="0"/>
          </a:p>
        </p:txBody>
      </p:sp>
      <p:sp>
        <p:nvSpPr>
          <p:cNvPr id="4" name="Rectangle 8"/>
          <p:cNvSpPr>
            <a:spLocks noGrp="1" noChangeArrowheads="1"/>
          </p:cNvSpPr>
          <p:nvPr>
            <p:ph type="subTitle" sz="quarter" idx="1"/>
          </p:nvPr>
        </p:nvSpPr>
        <p:spPr>
          <a:xfrm>
            <a:off x="0" y="2505709"/>
            <a:ext cx="9144000" cy="1416050"/>
          </a:xfrm>
          <a:prstGeom prst="rect">
            <a:avLst/>
          </a:prstGeom>
        </p:spPr>
        <p:txBody>
          <a:bodyPr/>
          <a:lstStyle>
            <a:lvl1pPr marL="0" indent="0" algn="ctr">
              <a:spcBef>
                <a:spcPct val="0"/>
              </a:spcBef>
              <a:spcAft>
                <a:spcPct val="20000"/>
              </a:spcAft>
              <a:buFont typeface="Times New Roman" pitchFamily="18" charset="0"/>
              <a:buNone/>
              <a:defRPr sz="1800">
                <a:solidFill>
                  <a:srgbClr val="0060A9"/>
                </a:solidFill>
                <a:latin typeface="Arial" pitchFamily="34" charset="0"/>
                <a:cs typeface="Arial" pitchFamily="34" charset="0"/>
              </a:defRPr>
            </a:lvl1pPr>
          </a:lstStyle>
          <a:p>
            <a:r>
              <a:rPr lang="en-US" dirty="0" smtClean="0"/>
              <a:t>Click to edit Master subtitle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 Arial Bold Text">
    <p:spTree>
      <p:nvGrpSpPr>
        <p:cNvPr id="1" name=""/>
        <p:cNvGrpSpPr/>
        <p:nvPr/>
      </p:nvGrpSpPr>
      <p:grpSpPr>
        <a:xfrm>
          <a:off x="0" y="0"/>
          <a:ext cx="0" cy="0"/>
          <a:chOff x="0" y="0"/>
          <a:chExt cx="0" cy="0"/>
        </a:xfrm>
      </p:grpSpPr>
      <p:sp>
        <p:nvSpPr>
          <p:cNvPr id="2" name="Title 1"/>
          <p:cNvSpPr>
            <a:spLocks noGrp="1"/>
          </p:cNvSpPr>
          <p:nvPr>
            <p:ph type="title"/>
          </p:nvPr>
        </p:nvSpPr>
        <p:spPr>
          <a:xfrm>
            <a:off x="0" y="120580"/>
            <a:ext cx="9144000" cy="733529"/>
          </a:xfrm>
          <a:prstGeom prst="rect">
            <a:avLst/>
          </a:prstGeom>
        </p:spPr>
        <p:txBody>
          <a:bodyPr/>
          <a:lstStyle>
            <a:lvl1pPr>
              <a:defRPr/>
            </a:lvl1pPr>
          </a:lstStyle>
          <a:p>
            <a:r>
              <a:rPr lang="en-US" dirty="0" smtClean="0"/>
              <a:t>Click to edit Master title style</a:t>
            </a:r>
            <a:endParaRPr lang="en-US" dirty="0"/>
          </a:p>
        </p:txBody>
      </p:sp>
      <p:sp>
        <p:nvSpPr>
          <p:cNvPr id="3" name="Text Placeholder 8"/>
          <p:cNvSpPr>
            <a:spLocks noGrp="1"/>
          </p:cNvSpPr>
          <p:nvPr>
            <p:ph type="body" sz="quarter" idx="10" hasCustomPrompt="1"/>
          </p:nvPr>
        </p:nvSpPr>
        <p:spPr>
          <a:xfrm>
            <a:off x="266700" y="1104900"/>
            <a:ext cx="8572500" cy="5000625"/>
          </a:xfrm>
          <a:prstGeom prst="rect">
            <a:avLst/>
          </a:prstGeom>
        </p:spPr>
        <p:txBody>
          <a:bodyPr/>
          <a:lstStyle>
            <a:lvl1pPr marL="228600" indent="-228600">
              <a:buFont typeface="Arial" pitchFamily="34" charset="0"/>
              <a:buChar char="•"/>
              <a:defRPr sz="1800" b="1" normalizeH="0" baseline="0">
                <a:solidFill>
                  <a:srgbClr val="0067B1"/>
                </a:solidFill>
                <a:latin typeface="Arial" pitchFamily="34" charset="0"/>
                <a:cs typeface="Arial" pitchFamily="34" charset="0"/>
              </a:defRPr>
            </a:lvl1pPr>
            <a:lvl2pPr marL="685800" indent="-228600">
              <a:buFont typeface="Wingdings" pitchFamily="2" charset="2"/>
              <a:buChar char="§"/>
              <a:defRPr sz="1600" b="1" normalizeH="0" baseline="0">
                <a:solidFill>
                  <a:schemeClr val="tx1"/>
                </a:solidFill>
                <a:latin typeface="Arial" pitchFamily="34" charset="0"/>
                <a:cs typeface="Arial" pitchFamily="34" charset="0"/>
              </a:defRPr>
            </a:lvl2pPr>
            <a:lvl3pPr>
              <a:buFont typeface="Wingdings" pitchFamily="2" charset="2"/>
              <a:buChar char="w"/>
              <a:defRPr sz="1400" b="1" normalizeH="0" baseline="0">
                <a:solidFill>
                  <a:schemeClr val="tx1"/>
                </a:solidFill>
                <a:latin typeface="Arial" pitchFamily="34" charset="0"/>
                <a:cs typeface="Arial" pitchFamily="34" charset="0"/>
              </a:defRPr>
            </a:lvl3pPr>
            <a:lvl4pPr>
              <a:buSzPct val="125000"/>
              <a:buFont typeface="Arial" pitchFamily="34" charset="0"/>
              <a:buChar char="◦"/>
              <a:defRPr sz="1200" b="1" normalizeH="0" baseline="0">
                <a:solidFill>
                  <a:schemeClr val="tx1"/>
                </a:solidFill>
                <a:latin typeface="Arial" pitchFamily="34" charset="0"/>
                <a:cs typeface="Arial" pitchFamily="34" charset="0"/>
              </a:defRPr>
            </a:lvl4pPr>
            <a:lvl5pPr>
              <a:buSzPct val="100000"/>
              <a:buFont typeface="Wingdings" pitchFamily="2" charset="2"/>
              <a:buChar char=""/>
              <a:defRPr sz="1600" b="1" normalizeH="0" baseline="0">
                <a:latin typeface="Arial Narrow" pitchFamily="34" charset="0"/>
              </a:defRPr>
            </a:lvl5pPr>
          </a:lstStyle>
          <a:p>
            <a:r>
              <a:rPr lang="en-US" dirty="0" smtClean="0"/>
              <a:t>First-Level Bullet Is </a:t>
            </a:r>
            <a:r>
              <a:rPr lang="en-US" dirty="0" err="1" smtClean="0"/>
              <a:t>Dynetics</a:t>
            </a:r>
            <a:r>
              <a:rPr lang="en-US" dirty="0" smtClean="0"/>
              <a:t> Blue (RGB 0, 103, 177), 18-pt Arial Bold; Lower-Level Bullets Should Be Arial Bold/Black Font and Decrease by       2 pts for Each Level</a:t>
            </a:r>
          </a:p>
          <a:p>
            <a:pPr lvl="1"/>
            <a:r>
              <a:rPr lang="en-US" dirty="0" smtClean="0"/>
              <a:t>Second-Level Bullet</a:t>
            </a:r>
          </a:p>
          <a:p>
            <a:pPr lvl="2"/>
            <a:r>
              <a:rPr lang="en-US" dirty="0" smtClean="0"/>
              <a:t>Third-Level Bullet</a:t>
            </a:r>
          </a:p>
          <a:p>
            <a:pPr lvl="0"/>
            <a:endParaRPr lang="en-US" dirty="0" smtClean="0"/>
          </a:p>
          <a:p>
            <a:endParaRPr lang="en-US" dirty="0" smtClean="0"/>
          </a:p>
          <a:p>
            <a:pPr lvl="0"/>
            <a:endParaRPr lang="en-US" dirty="0"/>
          </a:p>
        </p:txBody>
      </p:sp>
    </p:spTree>
    <p:extLst>
      <p:ext uri="{BB962C8B-B14F-4D97-AF65-F5344CB8AC3E}">
        <p14:creationId xmlns:p14="http://schemas.microsoft.com/office/powerpoint/2010/main" val="42824786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6"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theme" Target="../theme/theme2.xml"/><Relationship Id="rId7"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footer_2.jpg"/>
          <p:cNvPicPr>
            <a:picLocks noChangeAspect="1"/>
          </p:cNvPicPr>
          <p:nvPr/>
        </p:nvPicPr>
        <p:blipFill>
          <a:blip r:embed="rId5" cstate="screen"/>
          <a:stretch>
            <a:fillRect/>
          </a:stretch>
        </p:blipFill>
        <p:spPr>
          <a:xfrm>
            <a:off x="0" y="6086427"/>
            <a:ext cx="9144000" cy="771573"/>
          </a:xfrm>
          <a:prstGeom prst="rect">
            <a:avLst/>
          </a:prstGeom>
        </p:spPr>
      </p:pic>
      <p:pic>
        <p:nvPicPr>
          <p:cNvPr id="25" name="Picture 24" descr="header.tif"/>
          <p:cNvPicPr>
            <a:picLocks noChangeAspect="1"/>
          </p:cNvPicPr>
          <p:nvPr/>
        </p:nvPicPr>
        <p:blipFill>
          <a:blip r:embed="rId6" cstate="screen"/>
          <a:stretch>
            <a:fillRect/>
          </a:stretch>
        </p:blipFill>
        <p:spPr>
          <a:xfrm>
            <a:off x="0" y="0"/>
            <a:ext cx="9144000" cy="1278384"/>
          </a:xfrm>
          <a:prstGeom prst="rect">
            <a:avLst/>
          </a:prstGeom>
        </p:spPr>
      </p:pic>
      <p:sp>
        <p:nvSpPr>
          <p:cNvPr id="15" name="Text Box 24"/>
          <p:cNvSpPr txBox="1">
            <a:spLocks noChangeArrowheads="1"/>
          </p:cNvSpPr>
          <p:nvPr/>
        </p:nvSpPr>
        <p:spPr bwMode="auto">
          <a:xfrm>
            <a:off x="0" y="42838"/>
            <a:ext cx="9144000" cy="228600"/>
          </a:xfrm>
          <a:prstGeom prst="rect">
            <a:avLst/>
          </a:prstGeom>
          <a:noFill/>
          <a:ln w="12700" cap="sq">
            <a:noFill/>
            <a:miter lim="800000"/>
            <a:headEnd type="none" w="sm" len="sm"/>
            <a:tailEnd type="none" w="sm" len="sm"/>
          </a:ln>
          <a:effectLst/>
        </p:spPr>
        <p:txBody>
          <a:bodyPr lIns="0" tIns="0" rIns="0" bIns="0"/>
          <a:lstStyle/>
          <a:p>
            <a:pPr>
              <a:spcBef>
                <a:spcPct val="50000"/>
              </a:spcBef>
              <a:defRPr/>
            </a:pPr>
            <a:endParaRPr kumimoji="1" lang="en-US" sz="1000" b="1" kern="1200" baseline="0" dirty="0">
              <a:solidFill>
                <a:schemeClr val="bg1">
                  <a:lumMod val="65000"/>
                </a:schemeClr>
              </a:solidFill>
              <a:latin typeface="Arial" charset="0"/>
              <a:ea typeface="+mn-ea"/>
              <a:cs typeface="+mn-cs"/>
            </a:endParaRPr>
          </a:p>
        </p:txBody>
      </p:sp>
      <p:sp>
        <p:nvSpPr>
          <p:cNvPr id="21" name="Rectangle 11"/>
          <p:cNvSpPr txBox="1">
            <a:spLocks noChangeArrowheads="1"/>
          </p:cNvSpPr>
          <p:nvPr/>
        </p:nvSpPr>
        <p:spPr>
          <a:xfrm>
            <a:off x="4213485" y="6471568"/>
            <a:ext cx="733425" cy="300192"/>
          </a:xfrm>
          <a:prstGeom prst="rect">
            <a:avLst/>
          </a:prstGeom>
        </p:spPr>
        <p:txBody>
          <a:bodyPr/>
          <a:lstStyle>
            <a:lvl1pPr algn="r">
              <a:defRPr sz="10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BE46785-E1C3-4115-AD59-EE4D6941E30C}" type="slidenum">
              <a:rPr kumimoji="1" lang="en-US" sz="1000" b="1" i="0" u="none" strike="noStrike" kern="1200" cap="none" spc="0" normalizeH="0" baseline="0" noProof="0" smtClean="0">
                <a:ln>
                  <a:noFill/>
                </a:ln>
                <a:solidFill>
                  <a:schemeClr val="bg1"/>
                </a:solidFill>
                <a:effectLst/>
                <a:uLnTx/>
                <a:uFillTx/>
                <a:latin typeface="Arial"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sz="1000" b="1" i="0" u="none" strike="noStrike" kern="1200" cap="none" spc="0" normalizeH="0" baseline="0" noProof="0" dirty="0">
              <a:ln>
                <a:noFill/>
              </a:ln>
              <a:solidFill>
                <a:schemeClr val="bg1"/>
              </a:solidFill>
              <a:effectLst/>
              <a:uLnTx/>
              <a:uFillTx/>
              <a:latin typeface="Arial" charset="0"/>
              <a:ea typeface="+mn-ea"/>
              <a:cs typeface="+mn-cs"/>
            </a:endParaRPr>
          </a:p>
        </p:txBody>
      </p:sp>
      <p:sp>
        <p:nvSpPr>
          <p:cNvPr id="24" name="Title Placeholder 23"/>
          <p:cNvSpPr>
            <a:spLocks noGrp="1"/>
          </p:cNvSpPr>
          <p:nvPr>
            <p:ph type="title"/>
          </p:nvPr>
        </p:nvSpPr>
        <p:spPr>
          <a:xfrm>
            <a:off x="0" y="120580"/>
            <a:ext cx="9144000" cy="73352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99" r:id="rId1"/>
    <p:sldLayoutId id="2147483702" r:id="rId2"/>
    <p:sldLayoutId id="2147483703" r:id="rId3"/>
  </p:sldLayoutIdLst>
  <p:txStyles>
    <p:titleStyle>
      <a:lvl1pPr algn="ctr" defTabSz="914400" rtl="0" eaLnBrk="1" latinLnBrk="0" hangingPunct="1">
        <a:spcBef>
          <a:spcPct val="0"/>
        </a:spcBef>
        <a:buNone/>
        <a:defRPr sz="2000" b="1"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 Box 24"/>
          <p:cNvSpPr txBox="1">
            <a:spLocks noChangeArrowheads="1"/>
          </p:cNvSpPr>
          <p:nvPr/>
        </p:nvSpPr>
        <p:spPr bwMode="auto">
          <a:xfrm>
            <a:off x="0" y="42838"/>
            <a:ext cx="9144000" cy="228600"/>
          </a:xfrm>
          <a:prstGeom prst="rect">
            <a:avLst/>
          </a:prstGeom>
          <a:noFill/>
          <a:ln w="12700" cap="sq">
            <a:noFill/>
            <a:miter lim="800000"/>
            <a:headEnd type="none" w="sm" len="sm"/>
            <a:tailEnd type="none" w="sm" len="sm"/>
          </a:ln>
          <a:effectLst/>
        </p:spPr>
        <p:txBody>
          <a:bodyPr lIns="0" tIns="0" rIns="0" bIns="0"/>
          <a:lstStyle/>
          <a:p>
            <a:pPr>
              <a:spcBef>
                <a:spcPct val="50000"/>
              </a:spcBef>
              <a:defRPr/>
            </a:pPr>
            <a:r>
              <a:rPr kumimoji="1" lang="en-US" sz="1000" b="1" kern="1200" baseline="0" dirty="0">
                <a:solidFill>
                  <a:schemeClr val="bg1">
                    <a:lumMod val="65000"/>
                  </a:schemeClr>
                </a:solidFill>
                <a:latin typeface="Arial" charset="0"/>
                <a:ea typeface="+mn-ea"/>
                <a:cs typeface="+mn-cs"/>
              </a:rPr>
              <a:t>UNCLASSIFIED</a:t>
            </a:r>
          </a:p>
        </p:txBody>
      </p:sp>
      <p:sp>
        <p:nvSpPr>
          <p:cNvPr id="10" name="Rectangle 36"/>
          <p:cNvSpPr>
            <a:spLocks noChangeArrowheads="1"/>
          </p:cNvSpPr>
          <p:nvPr/>
        </p:nvSpPr>
        <p:spPr bwMode="auto">
          <a:xfrm>
            <a:off x="126963" y="6552994"/>
            <a:ext cx="685800" cy="198438"/>
          </a:xfrm>
          <a:prstGeom prst="rect">
            <a:avLst/>
          </a:prstGeom>
          <a:noFill/>
          <a:ln w="12700" cap="sq" algn="ctr">
            <a:noFill/>
            <a:miter lim="800000"/>
            <a:headEnd/>
            <a:tailEnd/>
          </a:ln>
          <a:effectLst/>
        </p:spPr>
        <p:txBody>
          <a:bodyPr wrap="none" lIns="45720" rIns="45720">
            <a:spAutoFit/>
          </a:bodyPr>
          <a:lstStyle/>
          <a:p>
            <a:pPr algn="l">
              <a:defRPr/>
            </a:pPr>
            <a:r>
              <a:rPr lang="en-US" sz="700" b="0" dirty="0"/>
              <a:t>0000-00-yymm</a:t>
            </a:r>
          </a:p>
        </p:txBody>
      </p:sp>
      <p:sp>
        <p:nvSpPr>
          <p:cNvPr id="11" name="Text Box 24"/>
          <p:cNvSpPr txBox="1">
            <a:spLocks noChangeArrowheads="1"/>
          </p:cNvSpPr>
          <p:nvPr/>
        </p:nvSpPr>
        <p:spPr bwMode="auto">
          <a:xfrm>
            <a:off x="0" y="42838"/>
            <a:ext cx="9144000" cy="228600"/>
          </a:xfrm>
          <a:prstGeom prst="rect">
            <a:avLst/>
          </a:prstGeom>
          <a:noFill/>
          <a:ln w="12700" cap="sq">
            <a:noFill/>
            <a:miter lim="800000"/>
            <a:headEnd type="none" w="sm" len="sm"/>
            <a:tailEnd type="none" w="sm" len="sm"/>
          </a:ln>
          <a:effectLst/>
        </p:spPr>
        <p:txBody>
          <a:bodyPr lIns="0" tIns="0" rIns="0" bIns="0"/>
          <a:lstStyle/>
          <a:p>
            <a:pPr>
              <a:spcBef>
                <a:spcPct val="50000"/>
              </a:spcBef>
              <a:defRPr/>
            </a:pPr>
            <a:r>
              <a:rPr kumimoji="1" lang="en-US" sz="1000" b="1" kern="1200" baseline="0" dirty="0">
                <a:solidFill>
                  <a:schemeClr val="bg1">
                    <a:lumMod val="65000"/>
                  </a:schemeClr>
                </a:solidFill>
                <a:latin typeface="Arial" charset="0"/>
                <a:ea typeface="+mn-ea"/>
                <a:cs typeface="+mn-cs"/>
              </a:rPr>
              <a:t>UNCLASSIFIED</a:t>
            </a:r>
          </a:p>
        </p:txBody>
      </p:sp>
      <p:sp>
        <p:nvSpPr>
          <p:cNvPr id="13" name="Text Box 24"/>
          <p:cNvSpPr txBox="1">
            <a:spLocks noChangeArrowheads="1"/>
          </p:cNvSpPr>
          <p:nvPr/>
        </p:nvSpPr>
        <p:spPr bwMode="auto">
          <a:xfrm>
            <a:off x="0" y="6677952"/>
            <a:ext cx="9144000" cy="228600"/>
          </a:xfrm>
          <a:prstGeom prst="rect">
            <a:avLst/>
          </a:prstGeom>
          <a:noFill/>
          <a:ln w="12700" cap="sq">
            <a:noFill/>
            <a:miter lim="800000"/>
            <a:headEnd type="none" w="sm" len="sm"/>
            <a:tailEnd type="none" w="sm" len="sm"/>
          </a:ln>
          <a:effectLst/>
        </p:spPr>
        <p:txBody>
          <a:bodyPr lIns="0" tIns="0" rIns="0" bIns="0"/>
          <a:lstStyle/>
          <a:p>
            <a:pPr>
              <a:spcBef>
                <a:spcPct val="50000"/>
              </a:spcBef>
              <a:defRPr/>
            </a:pPr>
            <a:r>
              <a:rPr kumimoji="1" lang="en-US" sz="1000" b="1" kern="1200" baseline="0" dirty="0">
                <a:solidFill>
                  <a:schemeClr val="bg1">
                    <a:lumMod val="65000"/>
                  </a:schemeClr>
                </a:solidFill>
                <a:latin typeface="Arial" charset="0"/>
                <a:ea typeface="+mn-ea"/>
                <a:cs typeface="+mn-cs"/>
              </a:rPr>
              <a:t>UNCLASSIFIED</a:t>
            </a:r>
          </a:p>
        </p:txBody>
      </p:sp>
      <p:sp>
        <p:nvSpPr>
          <p:cNvPr id="16" name="Text Box 28"/>
          <p:cNvSpPr txBox="1">
            <a:spLocks noChangeArrowheads="1"/>
          </p:cNvSpPr>
          <p:nvPr/>
        </p:nvSpPr>
        <p:spPr bwMode="auto">
          <a:xfrm>
            <a:off x="431598" y="6093559"/>
            <a:ext cx="1953158" cy="481584"/>
          </a:xfrm>
          <a:prstGeom prst="rect">
            <a:avLst/>
          </a:prstGeom>
          <a:noFill/>
          <a:ln w="12700" cap="sq">
            <a:noFill/>
            <a:miter lim="800000"/>
            <a:headEnd type="none" w="sm" len="sm"/>
            <a:tailEnd type="none" w="sm" len="sm"/>
          </a:ln>
          <a:effectLst/>
        </p:spPr>
        <p:txBody>
          <a:bodyPr lIns="0" tIns="0" rIns="0" bIns="0"/>
          <a:lstStyle/>
          <a:p>
            <a:pPr algn="l">
              <a:spcBef>
                <a:spcPct val="50000"/>
              </a:spcBef>
              <a:defRPr/>
            </a:pPr>
            <a:r>
              <a:rPr lang="en-US" sz="1200" dirty="0" smtClean="0">
                <a:latin typeface="Arial Narrow" pitchFamily="34" charset="0"/>
                <a:cs typeface="Arial" pitchFamily="34" charset="0"/>
              </a:rPr>
              <a:t>www.dynetics.com</a:t>
            </a:r>
            <a:endParaRPr lang="en-US" sz="1400" dirty="0">
              <a:latin typeface="Arial Narrow" pitchFamily="34" charset="0"/>
              <a:cs typeface="Arial" pitchFamily="34" charset="0"/>
            </a:endParaRPr>
          </a:p>
        </p:txBody>
      </p:sp>
      <p:pic>
        <p:nvPicPr>
          <p:cNvPr id="8" name="Picture 7"/>
          <p:cNvPicPr>
            <a:picLocks noChangeAspect="1" noChangeArrowheads="1"/>
          </p:cNvPicPr>
          <p:nvPr/>
        </p:nvPicPr>
        <p:blipFill>
          <a:blip r:embed="rId7" cstate="print"/>
          <a:srcRect/>
          <a:stretch>
            <a:fillRect/>
          </a:stretch>
        </p:blipFill>
        <p:spPr bwMode="auto">
          <a:xfrm>
            <a:off x="-9525" y="-9525"/>
            <a:ext cx="9163050" cy="68770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10"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footer_2.jpg"/>
          <p:cNvPicPr>
            <a:picLocks noChangeAspect="1"/>
          </p:cNvPicPr>
          <p:nvPr/>
        </p:nvPicPr>
        <p:blipFill>
          <a:blip r:embed="rId2" cstate="screen"/>
          <a:stretch>
            <a:fillRect/>
          </a:stretch>
        </p:blipFill>
        <p:spPr>
          <a:xfrm>
            <a:off x="0" y="6086427"/>
            <a:ext cx="9144000" cy="771573"/>
          </a:xfrm>
          <a:prstGeom prst="rect">
            <a:avLst/>
          </a:prstGeom>
        </p:spPr>
      </p:pic>
      <p:pic>
        <p:nvPicPr>
          <p:cNvPr id="25" name="Picture 24" descr="header.tif"/>
          <p:cNvPicPr>
            <a:picLocks noChangeAspect="1"/>
          </p:cNvPicPr>
          <p:nvPr/>
        </p:nvPicPr>
        <p:blipFill>
          <a:blip r:embed="rId3" cstate="screen"/>
          <a:stretch>
            <a:fillRect/>
          </a:stretch>
        </p:blipFill>
        <p:spPr>
          <a:xfrm>
            <a:off x="0" y="0"/>
            <a:ext cx="9144000" cy="1278384"/>
          </a:xfrm>
          <a:prstGeom prst="rect">
            <a:avLst/>
          </a:prstGeom>
        </p:spPr>
      </p:pic>
      <p:sp>
        <p:nvSpPr>
          <p:cNvPr id="21" name="Rectangle 11"/>
          <p:cNvSpPr txBox="1">
            <a:spLocks noChangeArrowheads="1"/>
          </p:cNvSpPr>
          <p:nvPr/>
        </p:nvSpPr>
        <p:spPr>
          <a:xfrm>
            <a:off x="4213485" y="6471568"/>
            <a:ext cx="733425" cy="300192"/>
          </a:xfrm>
          <a:prstGeom prst="rect">
            <a:avLst/>
          </a:prstGeom>
        </p:spPr>
        <p:txBody>
          <a:bodyPr/>
          <a:lstStyle>
            <a:lvl1pPr algn="r">
              <a:defRPr sz="1000">
                <a:solidFill>
                  <a:schemeClr val="bg1"/>
                </a:solidFill>
              </a:defRPr>
            </a:lvl1pPr>
          </a:lstStyle>
          <a:p>
            <a:pPr algn="ctr">
              <a:defRPr/>
            </a:pPr>
            <a:fld id="{6BE46785-E1C3-4115-AD59-EE4D6941E30C}" type="slidenum">
              <a:rPr lang="en-US" smtClean="0">
                <a:solidFill>
                  <a:prstClr val="white"/>
                </a:solidFill>
              </a:rPr>
              <a:pPr algn="ctr">
                <a:defRPr/>
              </a:pPr>
              <a:t>‹#›</a:t>
            </a:fld>
            <a:endParaRPr lang="en-US" dirty="0">
              <a:solidFill>
                <a:prstClr val="white"/>
              </a:solidFill>
            </a:endParaRPr>
          </a:p>
        </p:txBody>
      </p:sp>
      <p:sp>
        <p:nvSpPr>
          <p:cNvPr id="24" name="Title Placeholder 23"/>
          <p:cNvSpPr>
            <a:spLocks noGrp="1"/>
          </p:cNvSpPr>
          <p:nvPr>
            <p:ph type="title"/>
          </p:nvPr>
        </p:nvSpPr>
        <p:spPr>
          <a:xfrm>
            <a:off x="0" y="344384"/>
            <a:ext cx="9144000" cy="50972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9" name="Rectangle 36"/>
          <p:cNvSpPr>
            <a:spLocks noChangeArrowheads="1"/>
          </p:cNvSpPr>
          <p:nvPr/>
        </p:nvSpPr>
        <p:spPr bwMode="auto">
          <a:xfrm>
            <a:off x="126963" y="6552994"/>
            <a:ext cx="449803" cy="200055"/>
          </a:xfrm>
          <a:prstGeom prst="rect">
            <a:avLst/>
          </a:prstGeom>
          <a:noFill/>
          <a:ln w="12700" cap="sq" algn="ctr">
            <a:noFill/>
            <a:miter lim="800000"/>
            <a:headEnd/>
            <a:tailEnd/>
          </a:ln>
          <a:effectLst/>
        </p:spPr>
        <p:txBody>
          <a:bodyPr wrap="none" lIns="45720" rIns="45720">
            <a:spAutoFit/>
          </a:bodyPr>
          <a:lstStyle/>
          <a:p>
            <a:pPr algn="l">
              <a:defRPr/>
            </a:pPr>
            <a:r>
              <a:rPr lang="en-US" sz="700" b="0" dirty="0" smtClean="0">
                <a:solidFill>
                  <a:prstClr val="white"/>
                </a:solidFill>
              </a:rPr>
              <a:t>V100201</a:t>
            </a:r>
            <a:endParaRPr lang="en-US" sz="700" b="0" dirty="0">
              <a:solidFill>
                <a:prstClr val="white"/>
              </a:solidFill>
            </a:endParaRPr>
          </a:p>
        </p:txBody>
      </p:sp>
    </p:spTree>
  </p:cSld>
  <p:clrMap bg1="lt1" tx1="dk1" bg2="lt2" tx2="dk2" accent1="accent1" accent2="accent2" accent3="accent3" accent4="accent4" accent5="accent5" accent6="accent6" hlink="hlink" folHlink="folHlink"/>
  <p:hf hdr="0" ftr="0" dt="0"/>
  <p:txStyles>
    <p:titleStyle>
      <a:lvl1pPr algn="ctr" defTabSz="914400" rtl="0" eaLnBrk="1" latinLnBrk="0" hangingPunct="1">
        <a:spcBef>
          <a:spcPct val="0"/>
        </a:spcBef>
        <a:buNone/>
        <a:defRPr sz="2000" b="1"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24.jpg"/><Relationship Id="rId6" Type="http://schemas.openxmlformats.org/officeDocument/2006/relationships/image" Target="../media/image14.jpeg"/><Relationship Id="rId7"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gif"/><Relationship Id="rId7" Type="http://schemas.openxmlformats.org/officeDocument/2006/relationships/image" Target="../media/image14.jpeg"/><Relationship Id="rId8" Type="http://schemas.openxmlformats.org/officeDocument/2006/relationships/image" Target="../media/image15.jpeg"/><Relationship Id="rId1" Type="http://schemas.openxmlformats.org/officeDocument/2006/relationships/slideLayout" Target="../slideLayouts/slideLayout8.xml"/><Relationship Id="rId2" Type="http://schemas.openxmlformats.org/officeDocument/2006/relationships/image" Target="../media/image1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27.jpeg"/><Relationship Id="rId5" Type="http://schemas.openxmlformats.org/officeDocument/2006/relationships/image" Target="../media/image39.jpeg"/><Relationship Id="rId6" Type="http://schemas.openxmlformats.org/officeDocument/2006/relationships/image" Target="../media/image14.jpeg"/><Relationship Id="rId7"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23.jpg"/><Relationship Id="rId5" Type="http://schemas.openxmlformats.org/officeDocument/2006/relationships/image" Target="../media/image24.jp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quickmeds_shadow.jpg"/>
          <p:cNvPicPr>
            <a:picLocks noChangeAspect="1"/>
          </p:cNvPicPr>
          <p:nvPr/>
        </p:nvPicPr>
        <p:blipFill>
          <a:blip r:embed="rId2" cstate="screen"/>
          <a:srcRect/>
          <a:stretch>
            <a:fillRect/>
          </a:stretch>
        </p:blipFill>
        <p:spPr>
          <a:xfrm>
            <a:off x="638925" y="2712647"/>
            <a:ext cx="942768" cy="1011178"/>
          </a:xfrm>
          <a:prstGeom prst="rect">
            <a:avLst/>
          </a:prstGeom>
        </p:spPr>
      </p:pic>
      <p:pic>
        <p:nvPicPr>
          <p:cNvPr id="12" name="Picture 11" descr="MOAB.jpg"/>
          <p:cNvPicPr>
            <a:picLocks noChangeAspect="1"/>
          </p:cNvPicPr>
          <p:nvPr/>
        </p:nvPicPr>
        <p:blipFill>
          <a:blip r:embed="rId3" cstate="screen"/>
          <a:srcRect b="1456"/>
          <a:stretch>
            <a:fillRect/>
          </a:stretch>
        </p:blipFill>
        <p:spPr>
          <a:xfrm>
            <a:off x="624136" y="1638210"/>
            <a:ext cx="942768" cy="998310"/>
          </a:xfrm>
          <a:prstGeom prst="rect">
            <a:avLst/>
          </a:prstGeom>
        </p:spPr>
      </p:pic>
      <p:pic>
        <p:nvPicPr>
          <p:cNvPr id="11" name="Picture 10" descr="FASTSAT.jpg"/>
          <p:cNvPicPr>
            <a:picLocks noChangeAspect="1"/>
          </p:cNvPicPr>
          <p:nvPr/>
        </p:nvPicPr>
        <p:blipFill>
          <a:blip r:embed="rId4" cstate="screen"/>
          <a:srcRect/>
          <a:stretch>
            <a:fillRect/>
          </a:stretch>
        </p:blipFill>
        <p:spPr>
          <a:xfrm>
            <a:off x="648441" y="4921707"/>
            <a:ext cx="927810" cy="1004764"/>
          </a:xfrm>
          <a:prstGeom prst="rect">
            <a:avLst/>
          </a:prstGeom>
        </p:spPr>
      </p:pic>
      <p:sp>
        <p:nvSpPr>
          <p:cNvPr id="23" name="Rectangle 2"/>
          <p:cNvSpPr>
            <a:spLocks noGrp="1" noChangeArrowheads="1"/>
          </p:cNvSpPr>
          <p:nvPr>
            <p:ph type="ctrTitle" sz="quarter"/>
          </p:nvPr>
        </p:nvSpPr>
        <p:spPr>
          <a:xfrm>
            <a:off x="1470659" y="743772"/>
            <a:ext cx="7188200" cy="748944"/>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000" spc="50" dirty="0" smtClean="0">
                <a:ln w="11430"/>
                <a:solidFill>
                  <a:srgbClr val="008080"/>
                </a:solidFill>
                <a:effectLst>
                  <a:outerShdw blurRad="76200" dist="50800" dir="5400000" algn="tl" rotWithShape="0">
                    <a:srgbClr val="000000">
                      <a:alpha val="65000"/>
                    </a:srgbClr>
                  </a:outerShdw>
                </a:effectLst>
              </a:rPr>
              <a:t>Explorer </a:t>
            </a:r>
            <a:r>
              <a:rPr lang="en-US" sz="6000" spc="50" dirty="0">
                <a:ln w="11430"/>
                <a:solidFill>
                  <a:srgbClr val="008080"/>
                </a:solidFill>
                <a:effectLst>
                  <a:outerShdw blurRad="76200" dist="50800" dir="5400000" algn="tl" rotWithShape="0">
                    <a:srgbClr val="000000">
                      <a:alpha val="65000"/>
                    </a:srgbClr>
                  </a:outerShdw>
                </a:effectLst>
              </a:rPr>
              <a:t>Post 3.14</a:t>
            </a:r>
            <a:endParaRPr lang="en-US" sz="6000" spc="50" dirty="0" smtClean="0">
              <a:ln w="11430"/>
              <a:solidFill>
                <a:srgbClr val="008080"/>
              </a:solidFill>
              <a:effectLst>
                <a:outerShdw blurRad="76200" dist="50800" dir="5400000" algn="tl" rotWithShape="0">
                  <a:srgbClr val="000000">
                    <a:alpha val="65000"/>
                  </a:srgbClr>
                </a:outerShdw>
              </a:effectLst>
            </a:endParaRPr>
          </a:p>
        </p:txBody>
      </p:sp>
      <p:pic>
        <p:nvPicPr>
          <p:cNvPr id="16" name="Picture 15" descr="Patriot Radar Hi.jpg"/>
          <p:cNvPicPr>
            <a:picLocks noChangeAspect="1"/>
          </p:cNvPicPr>
          <p:nvPr/>
        </p:nvPicPr>
        <p:blipFill>
          <a:blip r:embed="rId5" cstate="screen"/>
          <a:srcRect/>
          <a:stretch>
            <a:fillRect/>
          </a:stretch>
        </p:blipFill>
        <p:spPr>
          <a:xfrm>
            <a:off x="628650" y="535305"/>
            <a:ext cx="947738" cy="1012032"/>
          </a:xfrm>
          <a:prstGeom prst="rect">
            <a:avLst/>
          </a:prstGeom>
        </p:spPr>
      </p:pic>
      <p:pic>
        <p:nvPicPr>
          <p:cNvPr id="19" name="Picture 18" descr="switch connections.jpg"/>
          <p:cNvPicPr>
            <a:picLocks noChangeAspect="1"/>
          </p:cNvPicPr>
          <p:nvPr/>
        </p:nvPicPr>
        <p:blipFill>
          <a:blip r:embed="rId6" cstate="screen"/>
          <a:srcRect/>
          <a:stretch>
            <a:fillRect/>
          </a:stretch>
        </p:blipFill>
        <p:spPr>
          <a:xfrm>
            <a:off x="655607" y="3815787"/>
            <a:ext cx="931893" cy="1000664"/>
          </a:xfrm>
          <a:prstGeom prst="rect">
            <a:avLst/>
          </a:prstGeom>
        </p:spPr>
      </p:pic>
      <p:pic>
        <p:nvPicPr>
          <p:cNvPr id="9" name="Picture 8" descr="exploring.jpg"/>
          <p:cNvPicPr>
            <a:picLocks noChangeAspect="1"/>
          </p:cNvPicPr>
          <p:nvPr/>
        </p:nvPicPr>
        <p:blipFill>
          <a:blip r:embed="rId7" cstate="print"/>
          <a:stretch>
            <a:fillRect/>
          </a:stretch>
        </p:blipFill>
        <p:spPr>
          <a:xfrm>
            <a:off x="7686677" y="4867275"/>
            <a:ext cx="676274" cy="676274"/>
          </a:xfrm>
          <a:prstGeom prst="rect">
            <a:avLst/>
          </a:prstGeom>
        </p:spPr>
      </p:pic>
      <p:pic>
        <p:nvPicPr>
          <p:cNvPr id="7170"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8" cstate="print"/>
          <a:srcRect/>
          <a:stretch>
            <a:fillRect/>
          </a:stretch>
        </p:blipFill>
        <p:spPr bwMode="auto">
          <a:xfrm>
            <a:off x="6770944" y="1418974"/>
            <a:ext cx="1955185" cy="1798770"/>
          </a:xfrm>
          <a:prstGeom prst="rect">
            <a:avLst/>
          </a:prstGeom>
          <a:noFill/>
          <a:scene3d>
            <a:camera prst="orthographicFront"/>
            <a:lightRig rig="threePt" dir="t"/>
          </a:scene3d>
          <a:sp3d>
            <a:bevelT/>
          </a:sp3d>
        </p:spPr>
      </p:pic>
      <p:sp>
        <p:nvSpPr>
          <p:cNvPr id="10" name="TextBox 9"/>
          <p:cNvSpPr txBox="1"/>
          <p:nvPr/>
        </p:nvSpPr>
        <p:spPr>
          <a:xfrm>
            <a:off x="1614129" y="3426712"/>
            <a:ext cx="6071419" cy="1846659"/>
          </a:xfrm>
          <a:prstGeom prst="rect">
            <a:avLst/>
          </a:prstGeom>
          <a:noFill/>
        </p:spPr>
        <p:txBody>
          <a:bodyPr wrap="square" rtlCol="0">
            <a:spAutoFit/>
          </a:bodyPr>
          <a:lstStyle/>
          <a:p>
            <a:r>
              <a:rPr lang="en-US" sz="5400" dirty="0" err="1"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autoAuto</a:t>
            </a:r>
            <a:r>
              <a:rPr lang="en-US" sz="540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 </a:t>
            </a:r>
            <a:r>
              <a:rPr lang="en-US" sz="540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Project </a:t>
            </a:r>
          </a:p>
          <a:p>
            <a:r>
              <a:rPr lang="en-US" sz="600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 2014 Intro</a:t>
            </a:r>
            <a:endParaRPr lang="en-US" sz="600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on </a:t>
            </a:r>
            <a:r>
              <a:rPr lang="en-US" dirty="0" err="1" smtClean="0"/>
              <a:t>autoAuto</a:t>
            </a:r>
            <a:endParaRPr lang="en-US" dirty="0"/>
          </a:p>
        </p:txBody>
      </p:sp>
      <p:sp>
        <p:nvSpPr>
          <p:cNvPr id="3" name="Text Placeholder 2"/>
          <p:cNvSpPr>
            <a:spLocks noGrp="1"/>
          </p:cNvSpPr>
          <p:nvPr>
            <p:ph type="body" sz="quarter" idx="10"/>
          </p:nvPr>
        </p:nvSpPr>
        <p:spPr>
          <a:xfrm>
            <a:off x="266700" y="883662"/>
            <a:ext cx="8572500" cy="5351628"/>
          </a:xfrm>
        </p:spPr>
        <p:txBody>
          <a:bodyPr/>
          <a:lstStyle/>
          <a:p>
            <a:r>
              <a:rPr lang="en-US" dirty="0" smtClean="0"/>
              <a:t>Select a working group (or try them all)</a:t>
            </a:r>
          </a:p>
          <a:p>
            <a:r>
              <a:rPr lang="en-US" dirty="0" smtClean="0"/>
              <a:t>Contribute your expertise and ideas</a:t>
            </a:r>
          </a:p>
          <a:p>
            <a:r>
              <a:rPr lang="en-US" dirty="0" smtClean="0"/>
              <a:t>Learn from your colleagues and advisors</a:t>
            </a:r>
          </a:p>
          <a:p>
            <a:r>
              <a:rPr lang="en-US" dirty="0" smtClean="0"/>
              <a:t>Keep notes and ask questions</a:t>
            </a:r>
          </a:p>
          <a:p>
            <a:r>
              <a:rPr lang="en-US" i="1" dirty="0" smtClean="0">
                <a:solidFill>
                  <a:srgbClr val="FF0000"/>
                </a:solidFill>
              </a:rPr>
              <a:t>Have Fun!</a:t>
            </a:r>
          </a:p>
          <a:p>
            <a:endParaRPr lang="en-US" dirty="0"/>
          </a:p>
          <a:p>
            <a:r>
              <a:rPr lang="en-US" dirty="0" smtClean="0"/>
              <a:t>Top Level Schedule</a:t>
            </a:r>
          </a:p>
          <a:p>
            <a:pPr lvl="1"/>
            <a:r>
              <a:rPr lang="en-US" dirty="0" smtClean="0"/>
              <a:t>October</a:t>
            </a:r>
          </a:p>
          <a:p>
            <a:pPr lvl="2"/>
            <a:r>
              <a:rPr lang="en-US" dirty="0" smtClean="0"/>
              <a:t>Complete assembling vehicle, debugging as required</a:t>
            </a:r>
          </a:p>
          <a:p>
            <a:pPr lvl="2"/>
            <a:r>
              <a:rPr lang="en-US" dirty="0" smtClean="0"/>
              <a:t>Complete development of software modules, begin integration</a:t>
            </a:r>
          </a:p>
          <a:p>
            <a:pPr lvl="2"/>
            <a:r>
              <a:rPr lang="en-US" dirty="0" smtClean="0"/>
              <a:t>Complete system requirements assignments</a:t>
            </a:r>
          </a:p>
          <a:p>
            <a:pPr lvl="2"/>
            <a:r>
              <a:rPr lang="en-US" dirty="0" smtClean="0"/>
              <a:t>Complete test requirements and test schedule</a:t>
            </a:r>
          </a:p>
          <a:p>
            <a:pPr lvl="2"/>
            <a:r>
              <a:rPr lang="en-US" dirty="0" smtClean="0"/>
              <a:t>Begin developing test range</a:t>
            </a:r>
          </a:p>
          <a:p>
            <a:pPr lvl="1"/>
            <a:r>
              <a:rPr lang="en-US" dirty="0" smtClean="0"/>
              <a:t>November</a:t>
            </a:r>
          </a:p>
          <a:p>
            <a:pPr lvl="2"/>
            <a:r>
              <a:rPr lang="en-US" dirty="0" smtClean="0"/>
              <a:t>Complete system integration, debug as necessary</a:t>
            </a:r>
          </a:p>
          <a:p>
            <a:pPr lvl="2"/>
            <a:r>
              <a:rPr lang="en-US" dirty="0" smtClean="0"/>
              <a:t>Begin testing, debug and retest as necessary</a:t>
            </a:r>
          </a:p>
          <a:p>
            <a:pPr lvl="1"/>
            <a:r>
              <a:rPr lang="en-US" dirty="0" smtClean="0"/>
              <a:t>December</a:t>
            </a:r>
          </a:p>
          <a:p>
            <a:pPr lvl="2"/>
            <a:r>
              <a:rPr lang="en-US" dirty="0" smtClean="0"/>
              <a:t>Complete testing.  Declare system meets requirements.  Deliver to customer.</a:t>
            </a:r>
            <a:endParaRPr lang="en-US" dirty="0"/>
          </a:p>
        </p:txBody>
      </p:sp>
    </p:spTree>
    <p:extLst>
      <p:ext uri="{BB962C8B-B14F-4D97-AF65-F5344CB8AC3E}">
        <p14:creationId xmlns:p14="http://schemas.microsoft.com/office/powerpoint/2010/main" val="5700327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BACKUP</a:t>
            </a:r>
            <a:endParaRPr lang="en-US" dirty="0"/>
          </a:p>
        </p:txBody>
      </p:sp>
      <p:pic>
        <p:nvPicPr>
          <p:cNvPr id="4" name="Picture 3" descr="exploring.jpg"/>
          <p:cNvPicPr>
            <a:picLocks noChangeAspect="1"/>
          </p:cNvPicPr>
          <p:nvPr/>
        </p:nvPicPr>
        <p:blipFill>
          <a:blip r:embed="rId2" cstate="print"/>
          <a:stretch>
            <a:fillRect/>
          </a:stretch>
        </p:blipFill>
        <p:spPr>
          <a:xfrm>
            <a:off x="2376642" y="2806630"/>
            <a:ext cx="1807845" cy="1807845"/>
          </a:xfrm>
          <a:prstGeom prst="rect">
            <a:avLst/>
          </a:prstGeom>
        </p:spPr>
      </p:pic>
      <p:pic>
        <p:nvPicPr>
          <p:cNvPr id="5"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4962774" y="2806630"/>
            <a:ext cx="1968969" cy="1811451"/>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39116997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Update</a:t>
            </a:r>
            <a:endParaRPr lang="en-US" dirty="0"/>
          </a:p>
        </p:txBody>
      </p:sp>
      <p:sp>
        <p:nvSpPr>
          <p:cNvPr id="3" name="Text Placeholder 2"/>
          <p:cNvSpPr>
            <a:spLocks noGrp="1"/>
          </p:cNvSpPr>
          <p:nvPr>
            <p:ph type="body" sz="quarter" idx="10"/>
          </p:nvPr>
        </p:nvSpPr>
        <p:spPr>
          <a:xfrm>
            <a:off x="205740" y="1051560"/>
            <a:ext cx="8572500" cy="5196840"/>
          </a:xfrm>
        </p:spPr>
        <p:txBody>
          <a:bodyPr/>
          <a:lstStyle/>
          <a:p>
            <a:r>
              <a:rPr lang="en-US" sz="1600" dirty="0" smtClean="0"/>
              <a:t>Concerns related to the ability to adequately control the speed and turning of the Hummer vehicle (used on the previous project) prompted us to find another vehicle</a:t>
            </a:r>
          </a:p>
          <a:p>
            <a:pPr lvl="1"/>
            <a:r>
              <a:rPr lang="en-US" sz="1400" dirty="0" smtClean="0"/>
              <a:t>Speed appears to be either go full or stop – no intermediate speeds</a:t>
            </a:r>
          </a:p>
          <a:p>
            <a:pPr lvl="1"/>
            <a:r>
              <a:rPr lang="en-US" sz="1400" dirty="0" smtClean="0"/>
              <a:t>Turns appear to be either full left or full right – no small turns</a:t>
            </a:r>
          </a:p>
          <a:p>
            <a:endParaRPr lang="en-US" sz="1600" dirty="0" smtClean="0"/>
          </a:p>
          <a:p>
            <a:r>
              <a:rPr lang="en-US" sz="1600" dirty="0" smtClean="0"/>
              <a:t>Purchased 2 identical vehicle kits:</a:t>
            </a:r>
          </a:p>
          <a:p>
            <a:pPr lvl="1"/>
            <a:r>
              <a:rPr lang="en-US" sz="1400" dirty="0" smtClean="0"/>
              <a:t>4WD Mobile Platform</a:t>
            </a:r>
          </a:p>
          <a:p>
            <a:pPr lvl="1"/>
            <a:r>
              <a:rPr lang="en-US" sz="1400" dirty="0" smtClean="0"/>
              <a:t>Motor controller &amp; encoders</a:t>
            </a:r>
          </a:p>
          <a:p>
            <a:pPr lvl="1"/>
            <a:r>
              <a:rPr lang="en-US" sz="1400" dirty="0" smtClean="0"/>
              <a:t>Microcomputer board</a:t>
            </a:r>
          </a:p>
          <a:p>
            <a:pPr lvl="1"/>
            <a:r>
              <a:rPr lang="en-US" sz="1400" dirty="0" smtClean="0"/>
              <a:t>Ultrasonic obstacle sensor</a:t>
            </a:r>
          </a:p>
          <a:p>
            <a:pPr lvl="1"/>
            <a:r>
              <a:rPr lang="en-US" sz="1400" dirty="0" smtClean="0"/>
              <a:t>Distance sensor</a:t>
            </a:r>
          </a:p>
          <a:p>
            <a:pPr lvl="1"/>
            <a:r>
              <a:rPr lang="en-US" sz="1400" dirty="0" smtClean="0"/>
              <a:t>Bluetooth</a:t>
            </a:r>
          </a:p>
          <a:p>
            <a:pPr lvl="1"/>
            <a:r>
              <a:rPr lang="en-US" sz="1400" dirty="0" smtClean="0"/>
              <a:t>Cables</a:t>
            </a:r>
          </a:p>
          <a:p>
            <a:pPr lvl="1"/>
            <a:r>
              <a:rPr lang="en-US" sz="1400" dirty="0" smtClean="0"/>
              <a:t>Etc.</a:t>
            </a:r>
          </a:p>
          <a:p>
            <a:endParaRPr lang="en-US" sz="1600" dirty="0" smtClean="0"/>
          </a:p>
          <a:p>
            <a:r>
              <a:rPr lang="en-US" sz="1600" dirty="0" smtClean="0"/>
              <a:t>Purchased a line-detector sensor recommended by a </a:t>
            </a:r>
            <a:r>
              <a:rPr lang="en-US" sz="1600" dirty="0" err="1" smtClean="0"/>
              <a:t>Dynetics</a:t>
            </a:r>
            <a:r>
              <a:rPr lang="en-US" sz="1600" dirty="0" smtClean="0"/>
              <a:t> robotics expert</a:t>
            </a:r>
          </a:p>
          <a:p>
            <a:endParaRPr lang="en-US" sz="1600" dirty="0"/>
          </a:p>
          <a:p>
            <a:r>
              <a:rPr lang="en-US" sz="1600" dirty="0" smtClean="0"/>
              <a:t>Vehicle platform and sensors can be used on future projects</a:t>
            </a:r>
          </a:p>
          <a:p>
            <a:endParaRPr lang="en-US" dirty="0"/>
          </a:p>
        </p:txBody>
      </p:sp>
      <p:pic>
        <p:nvPicPr>
          <p:cNvPr id="6" name="Picture 5" descr="exploring.jpg"/>
          <p:cNvPicPr>
            <a:picLocks noChangeAspect="1"/>
          </p:cNvPicPr>
          <p:nvPr/>
        </p:nvPicPr>
        <p:blipFill>
          <a:blip r:embed="rId2" cstate="print"/>
          <a:stretch>
            <a:fillRect/>
          </a:stretch>
        </p:blipFill>
        <p:spPr>
          <a:xfrm>
            <a:off x="157483" y="6120854"/>
            <a:ext cx="676274" cy="676274"/>
          </a:xfrm>
          <a:prstGeom prst="rect">
            <a:avLst/>
          </a:prstGeom>
        </p:spPr>
      </p:pic>
      <p:pic>
        <p:nvPicPr>
          <p:cNvPr id="7"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10813494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Inventory of Components </a:t>
            </a:r>
            <a:r>
              <a:rPr lang="en-US" dirty="0" smtClean="0"/>
              <a:t>Purchased</a:t>
            </a:r>
            <a:endParaRPr lang="en-US" dirty="0"/>
          </a:p>
        </p:txBody>
      </p:sp>
      <p:sp>
        <p:nvSpPr>
          <p:cNvPr id="5" name="TextBox 4"/>
          <p:cNvSpPr txBox="1"/>
          <p:nvPr/>
        </p:nvSpPr>
        <p:spPr>
          <a:xfrm>
            <a:off x="822960" y="1920240"/>
            <a:ext cx="6647974" cy="2677656"/>
          </a:xfrm>
          <a:prstGeom prst="rect">
            <a:avLst/>
          </a:prstGeom>
          <a:noFill/>
        </p:spPr>
        <p:txBody>
          <a:bodyPr wrap="none" rtlCol="0">
            <a:spAutoFit/>
          </a:bodyPr>
          <a:lstStyle/>
          <a:p>
            <a:pPr algn="l"/>
            <a:r>
              <a:rPr lang="en-US" b="0" dirty="0">
                <a:solidFill>
                  <a:schemeClr val="tx1"/>
                </a:solidFill>
                <a:latin typeface="Times New Roman"/>
              </a:rPr>
              <a:t>Digital Sensor Cable For </a:t>
            </a:r>
            <a:r>
              <a:rPr lang="en-US" b="0" dirty="0" err="1">
                <a:solidFill>
                  <a:schemeClr val="tx1"/>
                </a:solidFill>
                <a:latin typeface="Times New Roman"/>
              </a:rPr>
              <a:t>Arduino</a:t>
            </a:r>
            <a:r>
              <a:rPr lang="en-US" b="0" dirty="0">
                <a:solidFill>
                  <a:schemeClr val="tx1"/>
                </a:solidFill>
                <a:latin typeface="Times New Roman"/>
              </a:rPr>
              <a:t> (10 Pack) 	</a:t>
            </a:r>
            <a:r>
              <a:rPr lang="en-US" b="0" dirty="0" smtClean="0">
                <a:solidFill>
                  <a:schemeClr val="tx1"/>
                </a:solidFill>
                <a:latin typeface="Times New Roman"/>
              </a:rPr>
              <a:t>		FIT0011</a:t>
            </a:r>
            <a:r>
              <a:rPr lang="en-US" b="0" dirty="0">
                <a:solidFill>
                  <a:schemeClr val="tx1"/>
                </a:solidFill>
                <a:latin typeface="Times New Roman"/>
              </a:rPr>
              <a:t>	</a:t>
            </a:r>
          </a:p>
          <a:p>
            <a:pPr algn="l"/>
            <a:r>
              <a:rPr lang="en-US" b="0" dirty="0">
                <a:solidFill>
                  <a:schemeClr val="tx1"/>
                </a:solidFill>
                <a:latin typeface="Times New Roman"/>
              </a:rPr>
              <a:t>LCD Keypad Shield For </a:t>
            </a:r>
            <a:r>
              <a:rPr lang="en-US" b="0" dirty="0" err="1">
                <a:solidFill>
                  <a:schemeClr val="tx1"/>
                </a:solidFill>
                <a:latin typeface="Times New Roman"/>
              </a:rPr>
              <a:t>Arduino</a:t>
            </a:r>
            <a:r>
              <a:rPr lang="en-US" b="0" dirty="0">
                <a:solidFill>
                  <a:schemeClr val="tx1"/>
                </a:solidFill>
                <a:latin typeface="Times New Roman"/>
              </a:rPr>
              <a:t> 	</a:t>
            </a:r>
            <a:r>
              <a:rPr lang="en-US" b="0" dirty="0" smtClean="0">
                <a:solidFill>
                  <a:schemeClr val="tx1"/>
                </a:solidFill>
                <a:latin typeface="Times New Roman"/>
              </a:rPr>
              <a:t>			DFR0009</a:t>
            </a:r>
            <a:r>
              <a:rPr lang="en-US" b="0" dirty="0">
                <a:solidFill>
                  <a:schemeClr val="tx1"/>
                </a:solidFill>
                <a:latin typeface="Times New Roman"/>
              </a:rPr>
              <a:t>	</a:t>
            </a:r>
          </a:p>
          <a:p>
            <a:pPr algn="l"/>
            <a:r>
              <a:rPr lang="en-US" b="0" dirty="0">
                <a:solidFill>
                  <a:schemeClr val="tx1"/>
                </a:solidFill>
                <a:latin typeface="Times New Roman"/>
              </a:rPr>
              <a:t>Analog Sensor Cable For </a:t>
            </a:r>
            <a:r>
              <a:rPr lang="en-US" b="0" dirty="0" err="1">
                <a:solidFill>
                  <a:schemeClr val="tx1"/>
                </a:solidFill>
                <a:latin typeface="Times New Roman"/>
              </a:rPr>
              <a:t>Arduino</a:t>
            </a:r>
            <a:r>
              <a:rPr lang="en-US" b="0" dirty="0">
                <a:solidFill>
                  <a:schemeClr val="tx1"/>
                </a:solidFill>
                <a:latin typeface="Times New Roman"/>
              </a:rPr>
              <a:t> (10 Pack) 	</a:t>
            </a:r>
            <a:r>
              <a:rPr lang="en-US" b="0" dirty="0" smtClean="0">
                <a:solidFill>
                  <a:schemeClr val="tx1"/>
                </a:solidFill>
                <a:latin typeface="Times New Roman"/>
              </a:rPr>
              <a:t>		FIT0031</a:t>
            </a:r>
            <a:r>
              <a:rPr lang="en-US" b="0" dirty="0">
                <a:solidFill>
                  <a:schemeClr val="tx1"/>
                </a:solidFill>
                <a:latin typeface="Times New Roman"/>
              </a:rPr>
              <a:t>	</a:t>
            </a:r>
          </a:p>
          <a:p>
            <a:pPr algn="l"/>
            <a:r>
              <a:rPr lang="en-US" b="0" dirty="0">
                <a:solidFill>
                  <a:schemeClr val="tx1"/>
                </a:solidFill>
                <a:latin typeface="Times New Roman"/>
              </a:rPr>
              <a:t>USB Cable A-B for </a:t>
            </a:r>
            <a:r>
              <a:rPr lang="en-US" b="0" dirty="0" err="1">
                <a:solidFill>
                  <a:schemeClr val="tx1"/>
                </a:solidFill>
                <a:latin typeface="Times New Roman"/>
              </a:rPr>
              <a:t>Arduino</a:t>
            </a:r>
            <a:r>
              <a:rPr lang="en-US" b="0" dirty="0">
                <a:solidFill>
                  <a:schemeClr val="tx1"/>
                </a:solidFill>
                <a:latin typeface="Times New Roman"/>
              </a:rPr>
              <a:t> 	</a:t>
            </a:r>
            <a:r>
              <a:rPr lang="en-US" b="0" dirty="0" smtClean="0">
                <a:solidFill>
                  <a:schemeClr val="tx1"/>
                </a:solidFill>
                <a:latin typeface="Times New Roman"/>
              </a:rPr>
              <a:t>			FIT0056</a:t>
            </a:r>
            <a:r>
              <a:rPr lang="en-US" b="0" dirty="0">
                <a:solidFill>
                  <a:schemeClr val="tx1"/>
                </a:solidFill>
                <a:latin typeface="Times New Roman"/>
              </a:rPr>
              <a:t>	</a:t>
            </a:r>
          </a:p>
          <a:p>
            <a:pPr algn="l"/>
            <a:r>
              <a:rPr lang="en-US" b="0" dirty="0">
                <a:solidFill>
                  <a:schemeClr val="tx1"/>
                </a:solidFill>
                <a:latin typeface="Times New Roman"/>
              </a:rPr>
              <a:t>Baron-4WD Mobile Platform 	</a:t>
            </a:r>
            <a:r>
              <a:rPr lang="en-US" b="0" dirty="0" smtClean="0">
                <a:solidFill>
                  <a:schemeClr val="tx1"/>
                </a:solidFill>
                <a:latin typeface="Times New Roman"/>
              </a:rPr>
              <a:t>			ROB0025</a:t>
            </a:r>
            <a:r>
              <a:rPr lang="en-US" b="0" dirty="0">
                <a:solidFill>
                  <a:schemeClr val="tx1"/>
                </a:solidFill>
                <a:latin typeface="Times New Roman"/>
              </a:rPr>
              <a:t>	</a:t>
            </a:r>
          </a:p>
          <a:p>
            <a:pPr algn="l"/>
            <a:r>
              <a:rPr lang="pt-BR" b="0" dirty="0">
                <a:solidFill>
                  <a:schemeClr val="tx1"/>
                </a:solidFill>
                <a:latin typeface="Times New Roman"/>
              </a:rPr>
              <a:t>2A Dual Motor Controller 	</a:t>
            </a:r>
            <a:r>
              <a:rPr lang="pt-BR" b="0" dirty="0" smtClean="0">
                <a:solidFill>
                  <a:schemeClr val="tx1"/>
                </a:solidFill>
                <a:latin typeface="Times New Roman"/>
              </a:rPr>
              <a:t>			DRI0002</a:t>
            </a:r>
            <a:r>
              <a:rPr lang="pt-BR" b="0" dirty="0">
                <a:solidFill>
                  <a:schemeClr val="tx1"/>
                </a:solidFill>
                <a:latin typeface="Times New Roman"/>
              </a:rPr>
              <a:t>	</a:t>
            </a:r>
          </a:p>
          <a:p>
            <a:pPr algn="l"/>
            <a:r>
              <a:rPr lang="en-US" b="0" dirty="0" err="1">
                <a:solidFill>
                  <a:schemeClr val="tx1"/>
                </a:solidFill>
                <a:latin typeface="Times New Roman"/>
              </a:rPr>
              <a:t>DFRobot</a:t>
            </a:r>
            <a:r>
              <a:rPr lang="en-US" b="0" dirty="0">
                <a:solidFill>
                  <a:schemeClr val="tx1"/>
                </a:solidFill>
                <a:latin typeface="Times New Roman"/>
              </a:rPr>
              <a:t> Bluetooth V3 	</a:t>
            </a:r>
            <a:r>
              <a:rPr lang="en-US" b="0" dirty="0" smtClean="0">
                <a:solidFill>
                  <a:schemeClr val="tx1"/>
                </a:solidFill>
                <a:latin typeface="Times New Roman"/>
              </a:rPr>
              <a:t>				TEL0026</a:t>
            </a:r>
            <a:r>
              <a:rPr lang="en-US" b="0" dirty="0">
                <a:solidFill>
                  <a:schemeClr val="tx1"/>
                </a:solidFill>
                <a:latin typeface="Times New Roman"/>
              </a:rPr>
              <a:t>	</a:t>
            </a:r>
          </a:p>
          <a:p>
            <a:pPr algn="l"/>
            <a:r>
              <a:rPr lang="en-US" b="0" dirty="0">
                <a:solidFill>
                  <a:schemeClr val="tx1"/>
                </a:solidFill>
                <a:latin typeface="Times New Roman"/>
              </a:rPr>
              <a:t>Bluetooth Adapter Mini 	</a:t>
            </a:r>
            <a:r>
              <a:rPr lang="en-US" b="0" dirty="0" smtClean="0">
                <a:solidFill>
                  <a:schemeClr val="tx1"/>
                </a:solidFill>
                <a:latin typeface="Times New Roman"/>
              </a:rPr>
              <a:t>				TEL0002</a:t>
            </a:r>
            <a:r>
              <a:rPr lang="en-US" b="0" dirty="0">
                <a:solidFill>
                  <a:schemeClr val="tx1"/>
                </a:solidFill>
                <a:latin typeface="Times New Roman"/>
              </a:rPr>
              <a:t>	</a:t>
            </a:r>
          </a:p>
          <a:p>
            <a:pPr algn="l"/>
            <a:r>
              <a:rPr lang="es-ES" b="0" dirty="0">
                <a:solidFill>
                  <a:schemeClr val="tx1"/>
                </a:solidFill>
                <a:latin typeface="Times New Roman"/>
              </a:rPr>
              <a:t>Sharp GP2Y0A21 </a:t>
            </a:r>
            <a:r>
              <a:rPr lang="es-ES" b="0" dirty="0" err="1">
                <a:solidFill>
                  <a:schemeClr val="tx1"/>
                </a:solidFill>
                <a:latin typeface="Times New Roman"/>
              </a:rPr>
              <a:t>Distance</a:t>
            </a:r>
            <a:r>
              <a:rPr lang="es-ES" b="0" dirty="0">
                <a:solidFill>
                  <a:schemeClr val="tx1"/>
                </a:solidFill>
                <a:latin typeface="Times New Roman"/>
              </a:rPr>
              <a:t> Sensor (10-80cm) 	</a:t>
            </a:r>
            <a:r>
              <a:rPr lang="es-ES" b="0" dirty="0" smtClean="0">
                <a:solidFill>
                  <a:schemeClr val="tx1"/>
                </a:solidFill>
                <a:latin typeface="Times New Roman"/>
              </a:rPr>
              <a:t>		SEN0014</a:t>
            </a:r>
            <a:r>
              <a:rPr lang="es-ES" b="0" dirty="0">
                <a:solidFill>
                  <a:schemeClr val="tx1"/>
                </a:solidFill>
                <a:latin typeface="Times New Roman"/>
              </a:rPr>
              <a:t>	</a:t>
            </a:r>
          </a:p>
          <a:p>
            <a:pPr algn="l"/>
            <a:r>
              <a:rPr lang="en-US" b="0" dirty="0">
                <a:solidFill>
                  <a:schemeClr val="tx1"/>
                </a:solidFill>
                <a:latin typeface="Times New Roman"/>
              </a:rPr>
              <a:t>Line Tracking Sensor for </a:t>
            </a:r>
            <a:r>
              <a:rPr lang="en-US" b="0" dirty="0" err="1">
                <a:solidFill>
                  <a:schemeClr val="tx1"/>
                </a:solidFill>
                <a:latin typeface="Times New Roman"/>
              </a:rPr>
              <a:t>Arduino</a:t>
            </a:r>
            <a:r>
              <a:rPr lang="en-US" b="0" dirty="0">
                <a:solidFill>
                  <a:schemeClr val="tx1"/>
                </a:solidFill>
                <a:latin typeface="Times New Roman"/>
              </a:rPr>
              <a:t> 	</a:t>
            </a:r>
            <a:r>
              <a:rPr lang="en-US" b="0" dirty="0" smtClean="0">
                <a:solidFill>
                  <a:schemeClr val="tx1"/>
                </a:solidFill>
                <a:latin typeface="Times New Roman"/>
              </a:rPr>
              <a:t>			SEN0017</a:t>
            </a:r>
            <a:r>
              <a:rPr lang="en-US" b="0" dirty="0">
                <a:solidFill>
                  <a:schemeClr val="tx1"/>
                </a:solidFill>
                <a:latin typeface="Times New Roman"/>
              </a:rPr>
              <a:t>	</a:t>
            </a:r>
          </a:p>
          <a:p>
            <a:pPr algn="l"/>
            <a:r>
              <a:rPr lang="en-US" b="0" dirty="0" err="1">
                <a:solidFill>
                  <a:schemeClr val="tx1"/>
                </a:solidFill>
                <a:latin typeface="Times New Roman"/>
              </a:rPr>
              <a:t>DFRobot</a:t>
            </a:r>
            <a:r>
              <a:rPr lang="en-US" b="0" dirty="0">
                <a:solidFill>
                  <a:schemeClr val="tx1"/>
                </a:solidFill>
                <a:latin typeface="Times New Roman"/>
              </a:rPr>
              <a:t> mega2560 V2.0 (</a:t>
            </a:r>
            <a:r>
              <a:rPr lang="en-US" b="0" dirty="0" err="1">
                <a:solidFill>
                  <a:schemeClr val="tx1"/>
                </a:solidFill>
                <a:latin typeface="Times New Roman"/>
              </a:rPr>
              <a:t>Arduino</a:t>
            </a:r>
            <a:r>
              <a:rPr lang="en-US" b="0" dirty="0">
                <a:solidFill>
                  <a:schemeClr val="tx1"/>
                </a:solidFill>
                <a:latin typeface="Times New Roman"/>
              </a:rPr>
              <a:t> mega 2560 R2 compatible) 	</a:t>
            </a:r>
            <a:r>
              <a:rPr lang="en-US" b="0" dirty="0" smtClean="0">
                <a:solidFill>
                  <a:schemeClr val="tx1"/>
                </a:solidFill>
                <a:latin typeface="Times New Roman"/>
              </a:rPr>
              <a:t>	DFR0191</a:t>
            </a:r>
            <a:r>
              <a:rPr lang="en-US" b="0" dirty="0">
                <a:solidFill>
                  <a:schemeClr val="tx1"/>
                </a:solidFill>
                <a:latin typeface="Times New Roman"/>
              </a:rPr>
              <a:t>	</a:t>
            </a:r>
          </a:p>
          <a:p>
            <a:endParaRPr lang="en-US" dirty="0" smtClean="0">
              <a:solidFill>
                <a:schemeClr val="tx1"/>
              </a:solidFill>
            </a:endParaRPr>
          </a:p>
        </p:txBody>
      </p:sp>
      <p:pic>
        <p:nvPicPr>
          <p:cNvPr id="7" name="Picture 6" descr="exploring.jpg"/>
          <p:cNvPicPr>
            <a:picLocks noChangeAspect="1"/>
          </p:cNvPicPr>
          <p:nvPr/>
        </p:nvPicPr>
        <p:blipFill>
          <a:blip r:embed="rId2" cstate="print"/>
          <a:stretch>
            <a:fillRect/>
          </a:stretch>
        </p:blipFill>
        <p:spPr>
          <a:xfrm>
            <a:off x="157483" y="6120854"/>
            <a:ext cx="676274" cy="676274"/>
          </a:xfrm>
          <a:prstGeom prst="rect">
            <a:avLst/>
          </a:prstGeom>
        </p:spPr>
      </p:pic>
      <p:pic>
        <p:nvPicPr>
          <p:cNvPr id="8"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14308331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Vehicle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6941" y="3878340"/>
            <a:ext cx="2390299" cy="23902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730" y="3594730"/>
            <a:ext cx="2636042" cy="26360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8" y="3699506"/>
            <a:ext cx="2507454" cy="25074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557" y="1128941"/>
            <a:ext cx="2978944" cy="2978944"/>
          </a:xfrm>
          <a:prstGeom prst="rect">
            <a:avLst/>
          </a:prstGeom>
        </p:spPr>
      </p:pic>
      <p:sp>
        <p:nvSpPr>
          <p:cNvPr id="8" name="TextBox 7"/>
          <p:cNvSpPr txBox="1"/>
          <p:nvPr/>
        </p:nvSpPr>
        <p:spPr>
          <a:xfrm>
            <a:off x="139923" y="1181099"/>
            <a:ext cx="4869988" cy="2462213"/>
          </a:xfrm>
          <a:prstGeom prst="rect">
            <a:avLst/>
          </a:prstGeom>
          <a:noFill/>
        </p:spPr>
        <p:txBody>
          <a:bodyPr wrap="none" rtlCol="0">
            <a:spAutoFit/>
          </a:bodyPr>
          <a:lstStyle/>
          <a:p>
            <a:pPr algn="l"/>
            <a:r>
              <a:rPr lang="en-US" dirty="0">
                <a:solidFill>
                  <a:schemeClr val="tx1"/>
                </a:solidFill>
              </a:rPr>
              <a:t>Voltage: +4.5 to 6V</a:t>
            </a:r>
          </a:p>
          <a:p>
            <a:pPr algn="l"/>
            <a:r>
              <a:rPr lang="en-US" dirty="0">
                <a:solidFill>
                  <a:schemeClr val="tx1"/>
                </a:solidFill>
              </a:rPr>
              <a:t>Current: 1200mA load</a:t>
            </a:r>
          </a:p>
          <a:p>
            <a:pPr algn="l"/>
            <a:r>
              <a:rPr lang="en-US" dirty="0">
                <a:solidFill>
                  <a:schemeClr val="tx1"/>
                </a:solidFill>
              </a:rPr>
              <a:t>Motor type: 130</a:t>
            </a:r>
          </a:p>
          <a:p>
            <a:pPr algn="l"/>
            <a:r>
              <a:rPr lang="en-US" dirty="0">
                <a:solidFill>
                  <a:schemeClr val="tx1"/>
                </a:solidFill>
              </a:rPr>
              <a:t>Rotational Speed: 10000 r / min</a:t>
            </a:r>
          </a:p>
          <a:p>
            <a:pPr algn="l"/>
            <a:r>
              <a:rPr lang="en-US" dirty="0">
                <a:solidFill>
                  <a:schemeClr val="tx1"/>
                </a:solidFill>
              </a:rPr>
              <a:t>Gearbox reduction ratio: 1:120</a:t>
            </a:r>
          </a:p>
          <a:p>
            <a:pPr algn="l"/>
            <a:r>
              <a:rPr lang="en-US" dirty="0">
                <a:solidFill>
                  <a:schemeClr val="tx1"/>
                </a:solidFill>
              </a:rPr>
              <a:t>Maximum speed: 68cm / s</a:t>
            </a:r>
          </a:p>
          <a:p>
            <a:pPr algn="l"/>
            <a:r>
              <a:rPr lang="en-US" dirty="0">
                <a:solidFill>
                  <a:schemeClr val="tx1"/>
                </a:solidFill>
              </a:rPr>
              <a:t>Wheel diameter: 65mm</a:t>
            </a:r>
          </a:p>
          <a:p>
            <a:pPr algn="l"/>
            <a:r>
              <a:rPr lang="en-US" dirty="0">
                <a:solidFill>
                  <a:schemeClr val="tx1"/>
                </a:solidFill>
              </a:rPr>
              <a:t>Dimensions: Length 230mm Width 185mm high 110mm</a:t>
            </a:r>
          </a:p>
          <a:p>
            <a:pPr algn="l"/>
            <a:r>
              <a:rPr lang="en-US" dirty="0">
                <a:solidFill>
                  <a:schemeClr val="tx1"/>
                </a:solidFill>
              </a:rPr>
              <a:t>Weight: 614 grams (without batteries)</a:t>
            </a:r>
          </a:p>
          <a:p>
            <a:pPr algn="l"/>
            <a:r>
              <a:rPr lang="en-US" dirty="0">
                <a:solidFill>
                  <a:schemeClr val="tx1"/>
                </a:solidFill>
              </a:rPr>
              <a:t>Maximum load: 800g</a:t>
            </a:r>
          </a:p>
          <a:p>
            <a:endParaRPr lang="en-US" dirty="0" smtClean="0">
              <a:solidFill>
                <a:schemeClr val="tx1"/>
              </a:solidFill>
            </a:endParaRPr>
          </a:p>
        </p:txBody>
      </p:sp>
      <p:pic>
        <p:nvPicPr>
          <p:cNvPr id="11" name="Picture 10" descr="exploring.jpg"/>
          <p:cNvPicPr>
            <a:picLocks noChangeAspect="1"/>
          </p:cNvPicPr>
          <p:nvPr/>
        </p:nvPicPr>
        <p:blipFill>
          <a:blip r:embed="rId6" cstate="print"/>
          <a:stretch>
            <a:fillRect/>
          </a:stretch>
        </p:blipFill>
        <p:spPr>
          <a:xfrm>
            <a:off x="157483" y="6120854"/>
            <a:ext cx="676274" cy="676274"/>
          </a:xfrm>
          <a:prstGeom prst="rect">
            <a:avLst/>
          </a:prstGeom>
        </p:spPr>
      </p:pic>
      <p:pic>
        <p:nvPicPr>
          <p:cNvPr id="12"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7"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33092322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autoAuto</a:t>
            </a:r>
            <a:r>
              <a:rPr lang="en-US" dirty="0" smtClean="0"/>
              <a:t> Project Teams</a:t>
            </a:r>
            <a:endParaRPr lang="en-US" dirty="0"/>
          </a:p>
        </p:txBody>
      </p:sp>
      <p:sp>
        <p:nvSpPr>
          <p:cNvPr id="3" name="Text Placeholder 2"/>
          <p:cNvSpPr>
            <a:spLocks noGrp="1"/>
          </p:cNvSpPr>
          <p:nvPr>
            <p:ph type="body" sz="quarter" idx="10"/>
          </p:nvPr>
        </p:nvSpPr>
        <p:spPr>
          <a:xfrm>
            <a:off x="60960" y="960120"/>
            <a:ext cx="9022080" cy="5242560"/>
          </a:xfrm>
        </p:spPr>
        <p:txBody>
          <a:bodyPr/>
          <a:lstStyle/>
          <a:p>
            <a:r>
              <a:rPr lang="en-US" dirty="0" smtClean="0"/>
              <a:t>Project has 4 key development areas to address:</a:t>
            </a:r>
          </a:p>
          <a:p>
            <a:pPr marL="800100" lvl="1" indent="-342900">
              <a:buFont typeface="+mj-lt"/>
              <a:buAutoNum type="arabicPeriod"/>
            </a:pPr>
            <a:r>
              <a:rPr lang="en-US" dirty="0" smtClean="0"/>
              <a:t>Control of vehicle speed and steering </a:t>
            </a:r>
          </a:p>
          <a:p>
            <a:pPr marL="800100" lvl="1" indent="-342900">
              <a:buFont typeface="+mj-lt"/>
              <a:buAutoNum type="arabicPeriod"/>
            </a:pPr>
            <a:r>
              <a:rPr lang="en-US" dirty="0" smtClean="0"/>
              <a:t>Line-follow detection</a:t>
            </a:r>
          </a:p>
          <a:p>
            <a:pPr marL="800100" lvl="1" indent="-342900">
              <a:buFont typeface="+mj-lt"/>
              <a:buAutoNum type="arabicPeriod"/>
            </a:pPr>
            <a:r>
              <a:rPr lang="en-US" dirty="0" smtClean="0"/>
              <a:t>Obstacle detection</a:t>
            </a:r>
          </a:p>
          <a:p>
            <a:pPr marL="800100" lvl="1" indent="-342900">
              <a:buFont typeface="+mj-lt"/>
              <a:buAutoNum type="arabicPeriod"/>
            </a:pPr>
            <a:r>
              <a:rPr lang="en-US" dirty="0" smtClean="0"/>
              <a:t>Vehicle </a:t>
            </a:r>
            <a:r>
              <a:rPr lang="en-US" dirty="0"/>
              <a:t>controller </a:t>
            </a:r>
            <a:r>
              <a:rPr lang="en-US" dirty="0" smtClean="0"/>
              <a:t>software executive program</a:t>
            </a:r>
          </a:p>
          <a:p>
            <a:endParaRPr lang="en-US" dirty="0" smtClean="0"/>
          </a:p>
          <a:p>
            <a:r>
              <a:rPr lang="en-US" dirty="0" smtClean="0"/>
              <a:t>Establish 4 teams to individually focus on a key development area</a:t>
            </a:r>
          </a:p>
          <a:p>
            <a:pPr lvl="1"/>
            <a:r>
              <a:rPr lang="en-US" dirty="0" smtClean="0"/>
              <a:t>All 4 key development areas will be simultaneously addressed</a:t>
            </a:r>
          </a:p>
          <a:p>
            <a:pPr lvl="1"/>
            <a:r>
              <a:rPr lang="en-US" dirty="0" smtClean="0"/>
              <a:t>Any problem areas will be quickly identified, discussed, &amp; a path forward developed</a:t>
            </a:r>
          </a:p>
          <a:p>
            <a:pPr lvl="1"/>
            <a:r>
              <a:rPr lang="en-US" dirty="0" smtClean="0"/>
              <a:t>Individuals will gain experience with subsystem/system integration </a:t>
            </a:r>
          </a:p>
          <a:p>
            <a:pPr lvl="1"/>
            <a:r>
              <a:rPr lang="en-US" dirty="0" smtClean="0"/>
              <a:t>Individuals will have exposure to multiple technical domains:</a:t>
            </a:r>
          </a:p>
          <a:p>
            <a:pPr lvl="2"/>
            <a:r>
              <a:rPr lang="en-US" dirty="0" smtClean="0"/>
              <a:t>Requirements &amp; Specifications Development &amp; Requirements Management</a:t>
            </a:r>
          </a:p>
          <a:p>
            <a:pPr lvl="2"/>
            <a:r>
              <a:rPr lang="en-US" dirty="0"/>
              <a:t>System Integration &amp; Interface Management</a:t>
            </a:r>
          </a:p>
          <a:p>
            <a:pPr lvl="2"/>
            <a:r>
              <a:rPr lang="en-US" dirty="0" smtClean="0"/>
              <a:t>Mechanical Design</a:t>
            </a:r>
          </a:p>
          <a:p>
            <a:pPr lvl="2"/>
            <a:r>
              <a:rPr lang="en-US" dirty="0" smtClean="0"/>
              <a:t>Electrical Design</a:t>
            </a:r>
          </a:p>
          <a:p>
            <a:pPr lvl="2"/>
            <a:r>
              <a:rPr lang="en-US" dirty="0" smtClean="0"/>
              <a:t>Guidance and Control</a:t>
            </a:r>
          </a:p>
          <a:p>
            <a:pPr lvl="2"/>
            <a:r>
              <a:rPr lang="en-US" dirty="0" smtClean="0"/>
              <a:t>Software Development</a:t>
            </a:r>
          </a:p>
          <a:p>
            <a:pPr lvl="2"/>
            <a:r>
              <a:rPr lang="en-US" dirty="0" smtClean="0"/>
              <a:t>Subsystem &amp; System Test</a:t>
            </a:r>
            <a:endParaRPr lang="en-US" dirty="0"/>
          </a:p>
        </p:txBody>
      </p:sp>
      <p:pic>
        <p:nvPicPr>
          <p:cNvPr id="6" name="Picture 5" descr="exploring.jpg"/>
          <p:cNvPicPr>
            <a:picLocks noChangeAspect="1"/>
          </p:cNvPicPr>
          <p:nvPr/>
        </p:nvPicPr>
        <p:blipFill>
          <a:blip r:embed="rId2" cstate="print"/>
          <a:stretch>
            <a:fillRect/>
          </a:stretch>
        </p:blipFill>
        <p:spPr>
          <a:xfrm>
            <a:off x="157483" y="6120854"/>
            <a:ext cx="676274" cy="676274"/>
          </a:xfrm>
          <a:prstGeom prst="rect">
            <a:avLst/>
          </a:prstGeom>
        </p:spPr>
      </p:pic>
      <p:pic>
        <p:nvPicPr>
          <p:cNvPr id="7"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34993763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1- Motor &amp; Steering Control Subsystem</a:t>
            </a:r>
            <a:endParaRPr lang="en-US" dirty="0"/>
          </a:p>
        </p:txBody>
      </p:sp>
      <p:sp>
        <p:nvSpPr>
          <p:cNvPr id="3" name="Text Placeholder 2"/>
          <p:cNvSpPr>
            <a:spLocks noGrp="1"/>
          </p:cNvSpPr>
          <p:nvPr>
            <p:ph type="body" sz="quarter" idx="10"/>
          </p:nvPr>
        </p:nvSpPr>
        <p:spPr>
          <a:xfrm>
            <a:off x="76226" y="1036741"/>
            <a:ext cx="9014434" cy="5353670"/>
          </a:xfrm>
        </p:spPr>
        <p:txBody>
          <a:bodyPr/>
          <a:lstStyle/>
          <a:p>
            <a:r>
              <a:rPr lang="en-US" sz="1400" dirty="0" smtClean="0"/>
              <a:t>Assemble and inspect vehicles to understand motor and motor driver/encoder characteristics</a:t>
            </a:r>
          </a:p>
          <a:p>
            <a:endParaRPr lang="en-US" sz="1400" dirty="0" smtClean="0"/>
          </a:p>
          <a:p>
            <a:r>
              <a:rPr lang="en-US" sz="1400" dirty="0" smtClean="0"/>
              <a:t>Review information and vehicle to understand motor connections, encoder operation/output, motor control, and perhaps characterize encoder</a:t>
            </a:r>
          </a:p>
          <a:p>
            <a:pPr lvl="1"/>
            <a:r>
              <a:rPr lang="en-US" sz="1400" dirty="0" smtClean="0"/>
              <a:t>Encoder output (pulse rate related to motor speed? Ex: no. of pulses per motor shaft revolution)</a:t>
            </a:r>
          </a:p>
          <a:p>
            <a:pPr lvl="1"/>
            <a:r>
              <a:rPr lang="en-US" sz="1400" dirty="0" smtClean="0"/>
              <a:t>Define control/electrical interface of motor and encoder</a:t>
            </a:r>
          </a:p>
          <a:p>
            <a:endParaRPr lang="en-US" sz="1400" dirty="0" smtClean="0"/>
          </a:p>
          <a:p>
            <a:pPr marL="342900" indent="-342900">
              <a:buFont typeface="+mj-lt"/>
              <a:buAutoNum type="alphaLcParenR"/>
            </a:pPr>
            <a:r>
              <a:rPr lang="en-US" sz="1400" dirty="0" smtClean="0"/>
              <a:t>Develop algorithm to proportionally control motor speed</a:t>
            </a:r>
          </a:p>
          <a:p>
            <a:pPr lvl="1"/>
            <a:r>
              <a:rPr lang="en-US" sz="1400" dirty="0" smtClean="0"/>
              <a:t>Use encoder feedback to control motor speed?</a:t>
            </a:r>
          </a:p>
          <a:p>
            <a:pPr lvl="1"/>
            <a:r>
              <a:rPr lang="en-US" sz="1400" dirty="0" smtClean="0"/>
              <a:t>Develop performance specification</a:t>
            </a:r>
          </a:p>
          <a:p>
            <a:pPr lvl="1"/>
            <a:r>
              <a:rPr lang="en-US" sz="1400" dirty="0" smtClean="0"/>
              <a:t>Develop </a:t>
            </a:r>
            <a:r>
              <a:rPr lang="en-US" sz="1400" dirty="0"/>
              <a:t>algorithm interface description</a:t>
            </a:r>
            <a:endParaRPr lang="en-US" sz="1400" dirty="0" smtClean="0"/>
          </a:p>
          <a:p>
            <a:pPr lvl="1"/>
            <a:endParaRPr lang="en-US" sz="1400" dirty="0" smtClean="0"/>
          </a:p>
          <a:p>
            <a:pPr marL="342900" indent="-342900">
              <a:buFont typeface="+mj-lt"/>
              <a:buAutoNum type="alphaLcParenR"/>
            </a:pPr>
            <a:r>
              <a:rPr lang="en-US" sz="1400" dirty="0" smtClean="0"/>
              <a:t>Develop algorithm to implement variable steering (directly affects vehicle guidance algorithm)</a:t>
            </a:r>
          </a:p>
          <a:p>
            <a:pPr lvl="1"/>
            <a:r>
              <a:rPr lang="en-US" sz="1400" dirty="0" smtClean="0"/>
              <a:t>How do we (or do we need to) know turn position and/or only straight-ahead (home) position?</a:t>
            </a:r>
          </a:p>
          <a:p>
            <a:pPr lvl="1"/>
            <a:r>
              <a:rPr lang="en-US" sz="1400" dirty="0" smtClean="0"/>
              <a:t>Implement left and right turns (desire small turns, not full-limit turns)</a:t>
            </a:r>
          </a:p>
          <a:p>
            <a:pPr lvl="1"/>
            <a:r>
              <a:rPr lang="en-US" sz="1400" dirty="0" smtClean="0"/>
              <a:t>Differential wheel turn or single-side wheel turn?</a:t>
            </a:r>
          </a:p>
          <a:p>
            <a:pPr lvl="1"/>
            <a:r>
              <a:rPr lang="en-US" sz="1400" dirty="0" smtClean="0"/>
              <a:t>2-wheel or 4-wheel turn?</a:t>
            </a:r>
          </a:p>
          <a:p>
            <a:pPr lvl="1"/>
            <a:r>
              <a:rPr lang="en-US" sz="1400" dirty="0" smtClean="0"/>
              <a:t>Develop performance specification and algorithm interface description</a:t>
            </a:r>
          </a:p>
          <a:p>
            <a:endParaRPr lang="en-US" sz="1400" dirty="0" smtClean="0"/>
          </a:p>
          <a:p>
            <a:r>
              <a:rPr lang="en-US" sz="1400" dirty="0" smtClean="0"/>
              <a:t>Document, and brief post on, the motor speed and steering control performance specifications and algorithm interfaces</a:t>
            </a:r>
            <a:endParaRPr lang="en-US" sz="1400" dirty="0"/>
          </a:p>
        </p:txBody>
      </p:sp>
      <p:pic>
        <p:nvPicPr>
          <p:cNvPr id="4" name="Picture 3" descr="exploring.jpg"/>
          <p:cNvPicPr>
            <a:picLocks noChangeAspect="1"/>
          </p:cNvPicPr>
          <p:nvPr/>
        </p:nvPicPr>
        <p:blipFill>
          <a:blip r:embed="rId2" cstate="print"/>
          <a:stretch>
            <a:fillRect/>
          </a:stretch>
        </p:blipFill>
        <p:spPr>
          <a:xfrm>
            <a:off x="238127" y="104775"/>
            <a:ext cx="676274" cy="676274"/>
          </a:xfrm>
          <a:prstGeom prst="rect">
            <a:avLst/>
          </a:prstGeom>
        </p:spPr>
      </p:pic>
      <p:pic>
        <p:nvPicPr>
          <p:cNvPr id="5"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906967" y="105878"/>
            <a:ext cx="736547" cy="677623"/>
          </a:xfrm>
          <a:prstGeom prst="rect">
            <a:avLst/>
          </a:prstGeom>
          <a:noFill/>
          <a:scene3d>
            <a:camera prst="orthographicFront"/>
            <a:lightRig rig="threePt" dir="t"/>
          </a:scene3d>
          <a:sp3d>
            <a:bevelT/>
          </a:sp3d>
        </p:spPr>
      </p:pic>
      <p:pic>
        <p:nvPicPr>
          <p:cNvPr id="6" name="Picture 5" descr="exploring.jpg"/>
          <p:cNvPicPr>
            <a:picLocks noChangeAspect="1"/>
          </p:cNvPicPr>
          <p:nvPr/>
        </p:nvPicPr>
        <p:blipFill>
          <a:blip r:embed="rId2" cstate="print"/>
          <a:stretch>
            <a:fillRect/>
          </a:stretch>
        </p:blipFill>
        <p:spPr>
          <a:xfrm>
            <a:off x="7611613" y="6120854"/>
            <a:ext cx="676274" cy="676274"/>
          </a:xfrm>
          <a:prstGeom prst="rect">
            <a:avLst/>
          </a:prstGeom>
        </p:spPr>
      </p:pic>
      <p:pic>
        <p:nvPicPr>
          <p:cNvPr id="7"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8280453" y="6121957"/>
            <a:ext cx="736547" cy="677623"/>
          </a:xfrm>
          <a:prstGeom prst="rect">
            <a:avLst/>
          </a:prstGeom>
          <a:noFill/>
          <a:scene3d>
            <a:camera prst="orthographicFront"/>
            <a:lightRig rig="threePt" dir="t"/>
          </a:scene3d>
          <a:sp3d>
            <a:bevelT/>
          </a:sp3d>
        </p:spPr>
      </p:pic>
      <p:sp>
        <p:nvSpPr>
          <p:cNvPr id="9" name="Rectangle 8"/>
          <p:cNvSpPr/>
          <p:nvPr/>
        </p:nvSpPr>
        <p:spPr>
          <a:xfrm>
            <a:off x="7399816" y="3448422"/>
            <a:ext cx="509380" cy="30001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37074" y="3427368"/>
            <a:ext cx="366973" cy="34211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215367" y="3427368"/>
            <a:ext cx="366973" cy="34211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78907" y="3454032"/>
            <a:ext cx="239894" cy="212591"/>
          </a:xfrm>
          <a:prstGeom prst="rect">
            <a:avLst/>
          </a:prstGeom>
          <a:noFill/>
        </p:spPr>
        <p:txBody>
          <a:bodyPr wrap="none" rtlCol="0">
            <a:spAutoFit/>
          </a:bodyPr>
          <a:lstStyle/>
          <a:p>
            <a:r>
              <a:rPr lang="en-US" dirty="0" smtClean="0">
                <a:solidFill>
                  <a:schemeClr val="tx1"/>
                </a:solidFill>
              </a:rPr>
              <a:t>M</a:t>
            </a:r>
          </a:p>
        </p:txBody>
      </p:sp>
      <p:cxnSp>
        <p:nvCxnSpPr>
          <p:cNvPr id="14" name="Straight Arrow Connector 13"/>
          <p:cNvCxnSpPr>
            <a:stCxn id="9" idx="3"/>
            <a:endCxn id="11" idx="2"/>
          </p:cNvCxnSpPr>
          <p:nvPr/>
        </p:nvCxnSpPr>
        <p:spPr>
          <a:xfrm>
            <a:off x="7909195" y="3598428"/>
            <a:ext cx="30617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a:endCxn id="9" idx="1"/>
          </p:cNvCxnSpPr>
          <p:nvPr/>
        </p:nvCxnSpPr>
        <p:spPr>
          <a:xfrm>
            <a:off x="7104047" y="3598428"/>
            <a:ext cx="29576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0"/>
          </p:cNvCxnSpPr>
          <p:nvPr/>
        </p:nvCxnSpPr>
        <p:spPr>
          <a:xfrm flipH="1">
            <a:off x="6920561" y="2791977"/>
            <a:ext cx="8831" cy="63539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0" idx="2"/>
          </p:cNvCxnSpPr>
          <p:nvPr/>
        </p:nvCxnSpPr>
        <p:spPr>
          <a:xfrm>
            <a:off x="6293421" y="3598428"/>
            <a:ext cx="44365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85976" y="2877684"/>
            <a:ext cx="1022768" cy="461665"/>
          </a:xfrm>
          <a:prstGeom prst="rect">
            <a:avLst/>
          </a:prstGeom>
          <a:noFill/>
        </p:spPr>
        <p:txBody>
          <a:bodyPr wrap="square" rtlCol="0">
            <a:spAutoFit/>
          </a:bodyPr>
          <a:lstStyle/>
          <a:p>
            <a:r>
              <a:rPr lang="en-US" sz="1200" dirty="0" smtClean="0">
                <a:solidFill>
                  <a:schemeClr val="tx1"/>
                </a:solidFill>
              </a:rPr>
              <a:t>Encoder </a:t>
            </a:r>
          </a:p>
          <a:p>
            <a:r>
              <a:rPr lang="en-US" sz="1200" dirty="0" smtClean="0">
                <a:solidFill>
                  <a:schemeClr val="tx1"/>
                </a:solidFill>
              </a:rPr>
              <a:t>Output</a:t>
            </a:r>
          </a:p>
        </p:txBody>
      </p:sp>
      <p:sp>
        <p:nvSpPr>
          <p:cNvPr id="25" name="TextBox 24"/>
          <p:cNvSpPr txBox="1"/>
          <p:nvPr/>
        </p:nvSpPr>
        <p:spPr>
          <a:xfrm>
            <a:off x="5529654" y="3384005"/>
            <a:ext cx="936475" cy="461665"/>
          </a:xfrm>
          <a:prstGeom prst="rect">
            <a:avLst/>
          </a:prstGeom>
          <a:noFill/>
        </p:spPr>
        <p:txBody>
          <a:bodyPr wrap="none" rtlCol="0">
            <a:spAutoFit/>
          </a:bodyPr>
          <a:lstStyle/>
          <a:p>
            <a:r>
              <a:rPr lang="en-US" sz="1200" dirty="0" smtClean="0">
                <a:solidFill>
                  <a:schemeClr val="tx1"/>
                </a:solidFill>
              </a:rPr>
              <a:t>Speed</a:t>
            </a:r>
          </a:p>
          <a:p>
            <a:r>
              <a:rPr lang="en-US" sz="1200" dirty="0" smtClean="0">
                <a:solidFill>
                  <a:schemeClr val="tx1"/>
                </a:solidFill>
              </a:rPr>
              <a:t>Command</a:t>
            </a:r>
          </a:p>
        </p:txBody>
      </p:sp>
      <p:sp>
        <p:nvSpPr>
          <p:cNvPr id="26" name="TextBox 25"/>
          <p:cNvSpPr txBox="1"/>
          <p:nvPr/>
        </p:nvSpPr>
        <p:spPr>
          <a:xfrm>
            <a:off x="6929392" y="3211642"/>
            <a:ext cx="175370" cy="212591"/>
          </a:xfrm>
          <a:prstGeom prst="rect">
            <a:avLst/>
          </a:prstGeom>
          <a:noFill/>
        </p:spPr>
        <p:txBody>
          <a:bodyPr wrap="none" rtlCol="0">
            <a:spAutoFit/>
          </a:bodyPr>
          <a:lstStyle/>
          <a:p>
            <a:r>
              <a:rPr lang="en-US" dirty="0" smtClean="0">
                <a:solidFill>
                  <a:schemeClr val="tx1"/>
                </a:solidFill>
              </a:rPr>
              <a:t>-</a:t>
            </a:r>
          </a:p>
        </p:txBody>
      </p:sp>
      <p:sp>
        <p:nvSpPr>
          <p:cNvPr id="27" name="TextBox 26"/>
          <p:cNvSpPr txBox="1"/>
          <p:nvPr/>
        </p:nvSpPr>
        <p:spPr>
          <a:xfrm>
            <a:off x="6554829" y="3345905"/>
            <a:ext cx="207632" cy="212591"/>
          </a:xfrm>
          <a:prstGeom prst="rect">
            <a:avLst/>
          </a:prstGeom>
          <a:noFill/>
        </p:spPr>
        <p:txBody>
          <a:bodyPr wrap="none" rtlCol="0">
            <a:spAutoFit/>
          </a:bodyPr>
          <a:lstStyle/>
          <a:p>
            <a:r>
              <a:rPr lang="en-US" dirty="0" smtClean="0">
                <a:solidFill>
                  <a:schemeClr val="tx1"/>
                </a:solidFill>
              </a:rPr>
              <a:t>+</a:t>
            </a:r>
          </a:p>
        </p:txBody>
      </p:sp>
      <p:sp>
        <p:nvSpPr>
          <p:cNvPr id="28" name="TextBox 27"/>
          <p:cNvSpPr txBox="1"/>
          <p:nvPr/>
        </p:nvSpPr>
        <p:spPr>
          <a:xfrm>
            <a:off x="7497251" y="3448434"/>
            <a:ext cx="314510" cy="307777"/>
          </a:xfrm>
          <a:prstGeom prst="rect">
            <a:avLst/>
          </a:prstGeom>
          <a:noFill/>
        </p:spPr>
        <p:txBody>
          <a:bodyPr wrap="none" rtlCol="0">
            <a:spAutoFit/>
          </a:bodyPr>
          <a:lstStyle/>
          <a:p>
            <a:r>
              <a:rPr lang="en-US" dirty="0" smtClean="0">
                <a:solidFill>
                  <a:schemeClr val="tx1"/>
                </a:solidFill>
              </a:rPr>
              <a:t>A</a:t>
            </a:r>
          </a:p>
        </p:txBody>
      </p:sp>
      <p:cxnSp>
        <p:nvCxnSpPr>
          <p:cNvPr id="17" name="Straight Arrow Connector 16"/>
          <p:cNvCxnSpPr/>
          <p:nvPr/>
        </p:nvCxnSpPr>
        <p:spPr>
          <a:xfrm flipH="1">
            <a:off x="7896596" y="2792622"/>
            <a:ext cx="5022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8398854" y="3310317"/>
            <a:ext cx="0" cy="1342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387215" y="2642616"/>
            <a:ext cx="509380" cy="30001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29" idx="1"/>
          </p:cNvCxnSpPr>
          <p:nvPr/>
        </p:nvCxnSpPr>
        <p:spPr>
          <a:xfrm flipH="1">
            <a:off x="6929392" y="2792622"/>
            <a:ext cx="457823"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97360" y="2792622"/>
            <a:ext cx="0" cy="14602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485505" y="2632986"/>
            <a:ext cx="314510" cy="307777"/>
          </a:xfrm>
          <a:prstGeom prst="rect">
            <a:avLst/>
          </a:prstGeom>
          <a:noFill/>
        </p:spPr>
        <p:txBody>
          <a:bodyPr wrap="none" rtlCol="0">
            <a:spAutoFit/>
          </a:bodyPr>
          <a:lstStyle/>
          <a:p>
            <a:r>
              <a:rPr lang="en-US" dirty="0" smtClean="0">
                <a:solidFill>
                  <a:schemeClr val="tx1"/>
                </a:solidFill>
              </a:rPr>
              <a:t>B</a:t>
            </a:r>
          </a:p>
        </p:txBody>
      </p:sp>
    </p:spTree>
    <p:extLst>
      <p:ext uri="{BB962C8B-B14F-4D97-AF65-F5344CB8AC3E}">
        <p14:creationId xmlns:p14="http://schemas.microsoft.com/office/powerpoint/2010/main" val="8308770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0748" y="4017175"/>
            <a:ext cx="2183600" cy="2183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006" y="2255520"/>
            <a:ext cx="3945255" cy="3945255"/>
          </a:xfrm>
          <a:prstGeom prst="rect">
            <a:avLst/>
          </a:prstGeom>
        </p:spPr>
      </p:pic>
      <p:sp>
        <p:nvSpPr>
          <p:cNvPr id="2" name="Title 1"/>
          <p:cNvSpPr>
            <a:spLocks noGrp="1"/>
          </p:cNvSpPr>
          <p:nvPr>
            <p:ph type="title"/>
          </p:nvPr>
        </p:nvSpPr>
        <p:spPr/>
        <p:txBody>
          <a:bodyPr/>
          <a:lstStyle/>
          <a:p>
            <a:r>
              <a:rPr lang="en-US" dirty="0" smtClean="0"/>
              <a:t>Motor Controller</a:t>
            </a:r>
            <a:endParaRPr lang="en-US" dirty="0"/>
          </a:p>
        </p:txBody>
      </p:sp>
      <p:sp>
        <p:nvSpPr>
          <p:cNvPr id="3" name="Text Placeholder 2"/>
          <p:cNvSpPr>
            <a:spLocks noGrp="1"/>
          </p:cNvSpPr>
          <p:nvPr>
            <p:ph type="body" sz="quarter" idx="10"/>
          </p:nvPr>
        </p:nvSpPr>
        <p:spPr/>
        <p:txBody>
          <a:bodyPr/>
          <a:lstStyle/>
          <a:p>
            <a:r>
              <a:rPr lang="en-US" sz="1000" dirty="0">
                <a:solidFill>
                  <a:schemeClr val="tx1"/>
                </a:solidFill>
              </a:rPr>
              <a:t>The logic part of the input voltage: 6 ~ 12V</a:t>
            </a:r>
          </a:p>
          <a:p>
            <a:r>
              <a:rPr lang="en-US" sz="1000" dirty="0">
                <a:solidFill>
                  <a:schemeClr val="tx1"/>
                </a:solidFill>
              </a:rPr>
              <a:t>Driven part of the input voltage </a:t>
            </a:r>
            <a:r>
              <a:rPr lang="en-US" sz="1000" dirty="0" err="1">
                <a:solidFill>
                  <a:schemeClr val="tx1"/>
                </a:solidFill>
              </a:rPr>
              <a:t>Vs</a:t>
            </a:r>
            <a:r>
              <a:rPr lang="en-US" sz="1000" dirty="0">
                <a:solidFill>
                  <a:schemeClr val="tx1"/>
                </a:solidFill>
              </a:rPr>
              <a:t>: 4.8 ~ 46V</a:t>
            </a:r>
          </a:p>
          <a:p>
            <a:r>
              <a:rPr lang="en-US" sz="1000" dirty="0">
                <a:solidFill>
                  <a:schemeClr val="tx1"/>
                </a:solidFill>
              </a:rPr>
              <a:t>The logical part of the work current </a:t>
            </a:r>
            <a:r>
              <a:rPr lang="en-US" sz="1000" dirty="0" err="1">
                <a:solidFill>
                  <a:schemeClr val="tx1"/>
                </a:solidFill>
              </a:rPr>
              <a:t>Iss</a:t>
            </a:r>
            <a:r>
              <a:rPr lang="en-US" sz="1000" dirty="0">
                <a:solidFill>
                  <a:schemeClr val="tx1"/>
                </a:solidFill>
              </a:rPr>
              <a:t>: 36mA</a:t>
            </a:r>
          </a:p>
          <a:p>
            <a:r>
              <a:rPr lang="en-US" sz="1000" dirty="0">
                <a:solidFill>
                  <a:schemeClr val="tx1"/>
                </a:solidFill>
              </a:rPr>
              <a:t>Drive part of the operating current Io: 2A</a:t>
            </a:r>
          </a:p>
          <a:p>
            <a:r>
              <a:rPr lang="en-US" sz="1000" dirty="0">
                <a:solidFill>
                  <a:schemeClr val="tx1"/>
                </a:solidFill>
              </a:rPr>
              <a:t>Maximum power dissipation: 25W (T = 75 degree Celsius)</a:t>
            </a:r>
          </a:p>
          <a:p>
            <a:r>
              <a:rPr lang="en-US" sz="1000" dirty="0">
                <a:solidFill>
                  <a:schemeClr val="tx1"/>
                </a:solidFill>
              </a:rPr>
              <a:t>Control signal input level:</a:t>
            </a:r>
          </a:p>
          <a:p>
            <a:r>
              <a:rPr lang="en-US" sz="1000" dirty="0">
                <a:solidFill>
                  <a:schemeClr val="tx1"/>
                </a:solidFill>
              </a:rPr>
              <a:t>High level: 2.3V = Vin = </a:t>
            </a:r>
            <a:r>
              <a:rPr lang="en-US" sz="1000" dirty="0" err="1">
                <a:solidFill>
                  <a:schemeClr val="tx1"/>
                </a:solidFill>
              </a:rPr>
              <a:t>Vss</a:t>
            </a:r>
            <a:endParaRPr lang="en-US" sz="1000" dirty="0">
              <a:solidFill>
                <a:schemeClr val="tx1"/>
              </a:solidFill>
            </a:endParaRPr>
          </a:p>
          <a:p>
            <a:r>
              <a:rPr lang="en-US" sz="1000" dirty="0">
                <a:solidFill>
                  <a:schemeClr val="tx1"/>
                </a:solidFill>
              </a:rPr>
              <a:t>Low:-0.3V = Vin = 1.5V</a:t>
            </a:r>
          </a:p>
          <a:p>
            <a:r>
              <a:rPr lang="en-US" sz="1000" dirty="0">
                <a:solidFill>
                  <a:schemeClr val="tx1"/>
                </a:solidFill>
              </a:rPr>
              <a:t>Operating temperature: -25 degree Celsius ~ +130 degree Celsius</a:t>
            </a:r>
          </a:p>
          <a:p>
            <a:r>
              <a:rPr lang="en-US" sz="1000" dirty="0">
                <a:solidFill>
                  <a:schemeClr val="tx1"/>
                </a:solidFill>
              </a:rPr>
              <a:t>Drive Type: Dual high-power H-bridge driver</a:t>
            </a:r>
          </a:p>
          <a:p>
            <a:r>
              <a:rPr lang="en-US" sz="1000" dirty="0">
                <a:solidFill>
                  <a:schemeClr val="tx1"/>
                </a:solidFill>
              </a:rPr>
              <a:t>Module Size: 47 mm × 53mm</a:t>
            </a:r>
          </a:p>
          <a:p>
            <a:r>
              <a:rPr lang="en-US" sz="1000" dirty="0">
                <a:solidFill>
                  <a:schemeClr val="tx1"/>
                </a:solidFill>
              </a:rPr>
              <a:t>Module Weight: About 29g</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7818" y="1145857"/>
            <a:ext cx="3057525" cy="3057525"/>
          </a:xfrm>
          <a:prstGeom prst="rect">
            <a:avLst/>
          </a:prstGeom>
        </p:spPr>
      </p:pic>
      <p:pic>
        <p:nvPicPr>
          <p:cNvPr id="9" name="Picture 8" descr="exploring.jpg"/>
          <p:cNvPicPr>
            <a:picLocks noChangeAspect="1"/>
          </p:cNvPicPr>
          <p:nvPr/>
        </p:nvPicPr>
        <p:blipFill>
          <a:blip r:embed="rId5" cstate="print"/>
          <a:stretch>
            <a:fillRect/>
          </a:stretch>
        </p:blipFill>
        <p:spPr>
          <a:xfrm>
            <a:off x="157483" y="6120854"/>
            <a:ext cx="676274" cy="676274"/>
          </a:xfrm>
          <a:prstGeom prst="rect">
            <a:avLst/>
          </a:prstGeom>
        </p:spPr>
      </p:pic>
      <p:pic>
        <p:nvPicPr>
          <p:cNvPr id="10"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6"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41592777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2 – Line-Follower Sensor Subsystem</a:t>
            </a:r>
            <a:endParaRPr lang="en-US" dirty="0"/>
          </a:p>
        </p:txBody>
      </p:sp>
      <p:sp>
        <p:nvSpPr>
          <p:cNvPr id="3" name="Text Placeholder 2"/>
          <p:cNvSpPr>
            <a:spLocks noGrp="1"/>
          </p:cNvSpPr>
          <p:nvPr>
            <p:ph type="body" sz="quarter" idx="10"/>
          </p:nvPr>
        </p:nvSpPr>
        <p:spPr>
          <a:xfrm>
            <a:off x="238127" y="998221"/>
            <a:ext cx="8778873" cy="4991099"/>
          </a:xfrm>
        </p:spPr>
        <p:txBody>
          <a:bodyPr/>
          <a:lstStyle/>
          <a:p>
            <a:r>
              <a:rPr lang="en-US" sz="1400" dirty="0" smtClean="0"/>
              <a:t>Review information and evaluate sensor for:</a:t>
            </a:r>
            <a:endParaRPr lang="en-US" sz="1400" dirty="0"/>
          </a:p>
          <a:p>
            <a:pPr lvl="1"/>
            <a:r>
              <a:rPr lang="en-US" sz="1200" dirty="0" smtClean="0"/>
              <a:t>Line contrast/color detection</a:t>
            </a:r>
          </a:p>
          <a:p>
            <a:pPr lvl="1"/>
            <a:r>
              <a:rPr lang="en-US" sz="1200" dirty="0" smtClean="0"/>
              <a:t>Minimum/maximum line width</a:t>
            </a:r>
          </a:p>
          <a:p>
            <a:pPr lvl="1"/>
            <a:r>
              <a:rPr lang="en-US" sz="1200" dirty="0" smtClean="0"/>
              <a:t>Interference rejection (color sensitivity)</a:t>
            </a:r>
          </a:p>
          <a:p>
            <a:pPr lvl="1"/>
            <a:r>
              <a:rPr lang="en-US" sz="1200" dirty="0"/>
              <a:t>Signal characteristics </a:t>
            </a:r>
            <a:r>
              <a:rPr lang="en-US" sz="1200" dirty="0" smtClean="0"/>
              <a:t>sent </a:t>
            </a:r>
            <a:r>
              <a:rPr lang="en-US" sz="1200" dirty="0"/>
              <a:t>to </a:t>
            </a:r>
            <a:r>
              <a:rPr lang="en-US" sz="1200" dirty="0" smtClean="0"/>
              <a:t>controller (electrical interface)</a:t>
            </a:r>
            <a:endParaRPr lang="en-US" sz="1200" dirty="0"/>
          </a:p>
          <a:p>
            <a:pPr lvl="1"/>
            <a:r>
              <a:rPr lang="en-US" sz="1200" dirty="0"/>
              <a:t>Power</a:t>
            </a:r>
          </a:p>
          <a:p>
            <a:pPr lvl="1"/>
            <a:r>
              <a:rPr lang="en-US" sz="1200" dirty="0"/>
              <a:t>Size </a:t>
            </a:r>
          </a:p>
          <a:p>
            <a:pPr lvl="1"/>
            <a:r>
              <a:rPr lang="en-US" sz="1200" dirty="0"/>
              <a:t>Weight</a:t>
            </a:r>
          </a:p>
          <a:p>
            <a:pPr lvl="1"/>
            <a:r>
              <a:rPr lang="en-US" sz="1200" dirty="0" smtClean="0"/>
              <a:t>Mounting requirements &amp; location</a:t>
            </a:r>
          </a:p>
          <a:p>
            <a:r>
              <a:rPr lang="en-US" sz="1400" dirty="0" smtClean="0"/>
              <a:t>Develop </a:t>
            </a:r>
            <a:r>
              <a:rPr lang="en-US" sz="1400" dirty="0"/>
              <a:t>and conduct tests to characterize sensor </a:t>
            </a:r>
            <a:r>
              <a:rPr lang="en-US" sz="1400" dirty="0" smtClean="0"/>
              <a:t>performance to define the line track-error output</a:t>
            </a:r>
          </a:p>
          <a:p>
            <a:pPr lvl="1"/>
            <a:r>
              <a:rPr lang="en-US" sz="1200" dirty="0" smtClean="0"/>
              <a:t>Left, right, center</a:t>
            </a:r>
          </a:p>
          <a:p>
            <a:pPr lvl="1"/>
            <a:r>
              <a:rPr lang="en-US" sz="1200" dirty="0" smtClean="0"/>
              <a:t>Minimum line contrast required</a:t>
            </a:r>
          </a:p>
          <a:p>
            <a:pPr lvl="1"/>
            <a:r>
              <a:rPr lang="en-US" sz="1200" dirty="0" smtClean="0"/>
              <a:t>Minimum line width</a:t>
            </a:r>
          </a:p>
          <a:p>
            <a:pPr lvl="1"/>
            <a:r>
              <a:rPr lang="en-US" sz="1200" dirty="0" smtClean="0"/>
              <a:t>Minimum line radius of curvature (may be dependent on vehicle speed and/or line width)</a:t>
            </a:r>
          </a:p>
          <a:p>
            <a:pPr lvl="1"/>
            <a:r>
              <a:rPr lang="en-US" sz="1200" dirty="0" smtClean="0"/>
              <a:t>Define electrical interface</a:t>
            </a:r>
          </a:p>
          <a:p>
            <a:r>
              <a:rPr lang="en-US" sz="1400" dirty="0" smtClean="0"/>
              <a:t>If sensor is inadequate, identify </a:t>
            </a:r>
            <a:r>
              <a:rPr lang="en-US" sz="1400" dirty="0"/>
              <a:t>potential candidate sensors, select one or two to </a:t>
            </a:r>
            <a:r>
              <a:rPr lang="en-US" sz="1400" dirty="0" smtClean="0"/>
              <a:t>purchase, </a:t>
            </a:r>
            <a:r>
              <a:rPr lang="en-US" sz="1400" dirty="0"/>
              <a:t>and </a:t>
            </a:r>
            <a:r>
              <a:rPr lang="en-US" sz="1400" dirty="0" smtClean="0"/>
              <a:t>characterize performance</a:t>
            </a:r>
            <a:endParaRPr lang="en-US" sz="1400" dirty="0"/>
          </a:p>
          <a:p>
            <a:r>
              <a:rPr lang="en-US" sz="1400" dirty="0" smtClean="0"/>
              <a:t>Develop algorithm to provide error signal to controller</a:t>
            </a:r>
          </a:p>
          <a:p>
            <a:pPr lvl="1"/>
            <a:r>
              <a:rPr lang="en-US" sz="1400" dirty="0" smtClean="0"/>
              <a:t>Left-of-line, right-of-line, centered on-line</a:t>
            </a:r>
          </a:p>
          <a:p>
            <a:pPr lvl="1"/>
            <a:r>
              <a:rPr lang="en-US" sz="1400" dirty="0" smtClean="0"/>
              <a:t>Develop </a:t>
            </a:r>
            <a:r>
              <a:rPr lang="en-US" sz="1400" dirty="0"/>
              <a:t>performance </a:t>
            </a:r>
            <a:r>
              <a:rPr lang="en-US" sz="1400" dirty="0" smtClean="0"/>
              <a:t>specification &amp; algorithm interface description</a:t>
            </a:r>
            <a:endParaRPr lang="en-US" sz="1400" dirty="0"/>
          </a:p>
          <a:p>
            <a:r>
              <a:rPr lang="en-US" sz="1400" dirty="0" smtClean="0"/>
              <a:t>Document, and brief post on, the performance specification and description of algorithm interface</a:t>
            </a:r>
            <a:endParaRPr lang="en-US" sz="1400" dirty="0"/>
          </a:p>
        </p:txBody>
      </p:sp>
      <p:pic>
        <p:nvPicPr>
          <p:cNvPr id="15" name="Picture 14" descr="exploring.jpg"/>
          <p:cNvPicPr>
            <a:picLocks noChangeAspect="1"/>
          </p:cNvPicPr>
          <p:nvPr/>
        </p:nvPicPr>
        <p:blipFill>
          <a:blip r:embed="rId2" cstate="print"/>
          <a:stretch>
            <a:fillRect/>
          </a:stretch>
        </p:blipFill>
        <p:spPr>
          <a:xfrm>
            <a:off x="238127" y="104775"/>
            <a:ext cx="676274" cy="676274"/>
          </a:xfrm>
          <a:prstGeom prst="rect">
            <a:avLst/>
          </a:prstGeom>
        </p:spPr>
      </p:pic>
      <p:pic>
        <p:nvPicPr>
          <p:cNvPr id="16"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906967" y="105878"/>
            <a:ext cx="736547" cy="677623"/>
          </a:xfrm>
          <a:prstGeom prst="rect">
            <a:avLst/>
          </a:prstGeom>
          <a:noFill/>
          <a:scene3d>
            <a:camera prst="orthographicFront"/>
            <a:lightRig rig="threePt" dir="t"/>
          </a:scene3d>
          <a:sp3d>
            <a:bevelT/>
          </a:sp3d>
        </p:spPr>
      </p:pic>
      <p:pic>
        <p:nvPicPr>
          <p:cNvPr id="8" name="Picture 7" descr="exploring.jpg"/>
          <p:cNvPicPr>
            <a:picLocks noChangeAspect="1"/>
          </p:cNvPicPr>
          <p:nvPr/>
        </p:nvPicPr>
        <p:blipFill>
          <a:blip r:embed="rId2" cstate="print"/>
          <a:stretch>
            <a:fillRect/>
          </a:stretch>
        </p:blipFill>
        <p:spPr>
          <a:xfrm>
            <a:off x="157483" y="6120854"/>
            <a:ext cx="676274" cy="676274"/>
          </a:xfrm>
          <a:prstGeom prst="rect">
            <a:avLst/>
          </a:prstGeom>
        </p:spPr>
      </p:pic>
      <p:pic>
        <p:nvPicPr>
          <p:cNvPr id="9"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37062377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Tracking Sensor</a:t>
            </a:r>
            <a:endParaRPr lang="en-US" dirty="0"/>
          </a:p>
        </p:txBody>
      </p:sp>
      <p:sp>
        <p:nvSpPr>
          <p:cNvPr id="3" name="Text Placeholder 2"/>
          <p:cNvSpPr>
            <a:spLocks noGrp="1"/>
          </p:cNvSpPr>
          <p:nvPr>
            <p:ph type="body" sz="quarter" idx="10"/>
          </p:nvPr>
        </p:nvSpPr>
        <p:spPr>
          <a:xfrm>
            <a:off x="266700" y="1104900"/>
            <a:ext cx="4983956" cy="5000625"/>
          </a:xfrm>
        </p:spPr>
        <p:txBody>
          <a:bodyPr/>
          <a:lstStyle/>
          <a:p>
            <a:r>
              <a:rPr lang="en-US" sz="1200" dirty="0"/>
              <a:t>This sensor is for line tracking </a:t>
            </a:r>
            <a:r>
              <a:rPr lang="en-US" sz="1200" dirty="0" smtClean="0"/>
              <a:t>purposes.</a:t>
            </a:r>
            <a:r>
              <a:rPr lang="en-US" sz="1200" dirty="0"/>
              <a:t>  </a:t>
            </a:r>
            <a:endParaRPr lang="en-US" sz="1200" dirty="0" smtClean="0"/>
          </a:p>
          <a:p>
            <a:r>
              <a:rPr lang="en-US" sz="1200" dirty="0" smtClean="0"/>
              <a:t>It </a:t>
            </a:r>
            <a:r>
              <a:rPr lang="en-US" sz="1200" dirty="0"/>
              <a:t>detects white and black color, and it outputs via TTL signal.</a:t>
            </a:r>
          </a:p>
          <a:p>
            <a:r>
              <a:rPr lang="en-US" sz="1200" dirty="0" smtClean="0"/>
              <a:t>Specification</a:t>
            </a:r>
            <a:endParaRPr lang="en-US" sz="1200" dirty="0"/>
          </a:p>
          <a:p>
            <a:pPr lvl="1"/>
            <a:r>
              <a:rPr lang="en-US" sz="1100" dirty="0"/>
              <a:t>Power supply: +5V</a:t>
            </a:r>
          </a:p>
          <a:p>
            <a:pPr lvl="1"/>
            <a:r>
              <a:rPr lang="en-US" sz="1100" dirty="0"/>
              <a:t>Operating current: &lt;10mA</a:t>
            </a:r>
          </a:p>
          <a:p>
            <a:pPr lvl="1"/>
            <a:r>
              <a:rPr lang="en-US" sz="1100" dirty="0"/>
              <a:t>Operating temperature range: 0°C ~ + 50°C</a:t>
            </a:r>
          </a:p>
          <a:p>
            <a:pPr lvl="1"/>
            <a:r>
              <a:rPr lang="en-US" sz="1100" dirty="0"/>
              <a:t>3-wire output interface</a:t>
            </a:r>
          </a:p>
          <a:p>
            <a:pPr lvl="1"/>
            <a:r>
              <a:rPr lang="en-US" sz="1100" dirty="0"/>
              <a:t>Output: TTL(Black for LOW output, White for HIGH output)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843" y="1378744"/>
            <a:ext cx="2943225" cy="29432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6256" y="3836194"/>
            <a:ext cx="2121694" cy="21216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5901" y="3836194"/>
            <a:ext cx="1828799" cy="1828799"/>
          </a:xfrm>
          <a:prstGeom prst="rect">
            <a:avLst/>
          </a:prstGeom>
        </p:spPr>
      </p:pic>
      <p:pic>
        <p:nvPicPr>
          <p:cNvPr id="9" name="Picture 8" descr="exploring.jpg"/>
          <p:cNvPicPr>
            <a:picLocks noChangeAspect="1"/>
          </p:cNvPicPr>
          <p:nvPr/>
        </p:nvPicPr>
        <p:blipFill>
          <a:blip r:embed="rId5" cstate="print"/>
          <a:stretch>
            <a:fillRect/>
          </a:stretch>
        </p:blipFill>
        <p:spPr>
          <a:xfrm>
            <a:off x="157483" y="6120854"/>
            <a:ext cx="676274" cy="676274"/>
          </a:xfrm>
          <a:prstGeom prst="rect">
            <a:avLst/>
          </a:prstGeom>
        </p:spPr>
      </p:pic>
      <p:pic>
        <p:nvPicPr>
          <p:cNvPr id="10"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6"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18953369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658533" y="2241657"/>
            <a:ext cx="4731564" cy="23501"/>
          </a:xfrm>
          <a:prstGeom prst="line">
            <a:avLst/>
          </a:prstGeom>
          <a:ln w="76200" cmpd="sng">
            <a:solidFill>
              <a:srgbClr val="932923"/>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AROBOTS Project </a:t>
            </a:r>
            <a:r>
              <a:rPr lang="en-US" dirty="0" smtClean="0"/>
              <a:t/>
            </a:r>
            <a:br>
              <a:rPr lang="en-US" dirty="0" smtClean="0"/>
            </a:br>
            <a:r>
              <a:rPr lang="en-US" dirty="0" smtClean="0"/>
              <a:t>– </a:t>
            </a:r>
            <a:r>
              <a:rPr lang="en-US" dirty="0" smtClean="0"/>
              <a:t>completed concept</a:t>
            </a:r>
            <a:endParaRPr lang="en-US" dirty="0"/>
          </a:p>
        </p:txBody>
      </p:sp>
      <p:pic>
        <p:nvPicPr>
          <p:cNvPr id="5" name="Picture 4" descr="ArduinoUnoFron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4025" y="1443330"/>
            <a:ext cx="2253722" cy="1682824"/>
          </a:xfrm>
          <a:prstGeom prst="rect">
            <a:avLst/>
          </a:prstGeom>
        </p:spPr>
      </p:pic>
      <p:pic>
        <p:nvPicPr>
          <p:cNvPr id="6" name="Picture 5" descr="macbook-p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63" y="4041106"/>
            <a:ext cx="2540000" cy="1668872"/>
          </a:xfrm>
          <a:prstGeom prst="rect">
            <a:avLst/>
          </a:prstGeom>
        </p:spPr>
      </p:pic>
      <p:pic>
        <p:nvPicPr>
          <p:cNvPr id="7" name="Picture 6" descr="61497-H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611075" y="4394199"/>
            <a:ext cx="2725616" cy="1689425"/>
          </a:xfrm>
          <a:prstGeom prst="rect">
            <a:avLst/>
          </a:prstGeom>
        </p:spPr>
      </p:pic>
      <p:sp>
        <p:nvSpPr>
          <p:cNvPr id="12" name="Lightning Bolt 11"/>
          <p:cNvSpPr/>
          <p:nvPr/>
        </p:nvSpPr>
        <p:spPr>
          <a:xfrm flipH="1">
            <a:off x="6037385" y="2540001"/>
            <a:ext cx="1270000" cy="1885461"/>
          </a:xfrm>
          <a:prstGeom prst="lightningBolt">
            <a:avLst/>
          </a:prstGeom>
          <a:noFill/>
          <a:ln w="508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remo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3308" y="1474385"/>
            <a:ext cx="1543538" cy="1620715"/>
          </a:xfrm>
          <a:prstGeom prst="rect">
            <a:avLst/>
          </a:prstGeom>
        </p:spPr>
      </p:pic>
      <p:pic>
        <p:nvPicPr>
          <p:cNvPr id="14" name="Picture 13" descr="ancona-chicken.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9539" y="4591538"/>
            <a:ext cx="412264" cy="412264"/>
          </a:xfrm>
          <a:prstGeom prst="rect">
            <a:avLst/>
          </a:prstGeom>
        </p:spPr>
      </p:pic>
      <p:pic>
        <p:nvPicPr>
          <p:cNvPr id="15" name="Picture 14" descr="exploring.jpg"/>
          <p:cNvPicPr>
            <a:picLocks noChangeAspect="1"/>
          </p:cNvPicPr>
          <p:nvPr/>
        </p:nvPicPr>
        <p:blipFill>
          <a:blip r:embed="rId7" cstate="print"/>
          <a:stretch>
            <a:fillRect/>
          </a:stretch>
        </p:blipFill>
        <p:spPr>
          <a:xfrm>
            <a:off x="238127" y="104775"/>
            <a:ext cx="676274" cy="676274"/>
          </a:xfrm>
          <a:prstGeom prst="rect">
            <a:avLst/>
          </a:prstGeom>
        </p:spPr>
      </p:pic>
      <p:pic>
        <p:nvPicPr>
          <p:cNvPr id="16"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8" cstate="print"/>
          <a:srcRect/>
          <a:stretch>
            <a:fillRect/>
          </a:stretch>
        </p:blipFill>
        <p:spPr bwMode="auto">
          <a:xfrm>
            <a:off x="906967" y="105878"/>
            <a:ext cx="736547" cy="677623"/>
          </a:xfrm>
          <a:prstGeom prst="rect">
            <a:avLst/>
          </a:prstGeom>
          <a:noFill/>
          <a:scene3d>
            <a:camera prst="orthographicFront"/>
            <a:lightRig rig="threePt" dir="t"/>
          </a:scene3d>
          <a:sp3d>
            <a:bevelT/>
          </a:sp3d>
        </p:spPr>
      </p:pic>
      <p:pic>
        <p:nvPicPr>
          <p:cNvPr id="17" name="Picture 16" descr="61497-H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986" y="74247"/>
            <a:ext cx="1031630" cy="687753"/>
          </a:xfrm>
          <a:prstGeom prst="rect">
            <a:avLst/>
          </a:prstGeom>
        </p:spPr>
      </p:pic>
      <p:sp>
        <p:nvSpPr>
          <p:cNvPr id="18" name="Lightning Bolt 17"/>
          <p:cNvSpPr/>
          <p:nvPr/>
        </p:nvSpPr>
        <p:spPr>
          <a:xfrm rot="4309185">
            <a:off x="8255200" y="-230548"/>
            <a:ext cx="647080" cy="1147646"/>
          </a:xfrm>
          <a:prstGeom prst="lightningBol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ocument 2"/>
          <p:cNvSpPr/>
          <p:nvPr/>
        </p:nvSpPr>
        <p:spPr>
          <a:xfrm>
            <a:off x="575733" y="1498600"/>
            <a:ext cx="1913467" cy="1837267"/>
          </a:xfrm>
          <a:prstGeom prst="flowChartDocumen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Software Modules</a:t>
            </a:r>
            <a:endParaRPr lang="en-US" sz="2400" dirty="0"/>
          </a:p>
        </p:txBody>
      </p:sp>
      <p:cxnSp>
        <p:nvCxnSpPr>
          <p:cNvPr id="19" name="Straight Connector 18"/>
          <p:cNvCxnSpPr/>
          <p:nvPr/>
        </p:nvCxnSpPr>
        <p:spPr>
          <a:xfrm>
            <a:off x="1532467" y="3426990"/>
            <a:ext cx="0" cy="518476"/>
          </a:xfrm>
          <a:prstGeom prst="line">
            <a:avLst/>
          </a:prstGeom>
          <a:ln w="76200" cmpd="sng">
            <a:solidFill>
              <a:srgbClr val="93292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54644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Team 3 –Obstacle Detection Subsystem</a:t>
            </a:r>
            <a:endParaRPr lang="en-US" dirty="0"/>
          </a:p>
        </p:txBody>
      </p:sp>
      <p:sp>
        <p:nvSpPr>
          <p:cNvPr id="5" name="Text Placeholder 4"/>
          <p:cNvSpPr>
            <a:spLocks noGrp="1"/>
          </p:cNvSpPr>
          <p:nvPr>
            <p:ph type="body" sz="quarter" idx="10"/>
          </p:nvPr>
        </p:nvSpPr>
        <p:spPr>
          <a:xfrm>
            <a:off x="53340" y="863053"/>
            <a:ext cx="8963660" cy="5370107"/>
          </a:xfrm>
        </p:spPr>
        <p:txBody>
          <a:bodyPr/>
          <a:lstStyle/>
          <a:p>
            <a:r>
              <a:rPr lang="en-US" sz="1400" dirty="0" smtClean="0"/>
              <a:t>Review information and evaluate sensors (ultrasonic and IR) </a:t>
            </a:r>
            <a:r>
              <a:rPr lang="en-US" sz="1400" dirty="0"/>
              <a:t>for:</a:t>
            </a:r>
          </a:p>
          <a:p>
            <a:pPr lvl="1"/>
            <a:r>
              <a:rPr lang="en-US" sz="1100" dirty="0" smtClean="0"/>
              <a:t>Detection distance</a:t>
            </a:r>
          </a:p>
          <a:p>
            <a:pPr lvl="1"/>
            <a:r>
              <a:rPr lang="en-US" sz="1100" dirty="0" smtClean="0"/>
              <a:t>Field of view (in degrees) to minimize false alarms from objects outside of vehicle path</a:t>
            </a:r>
          </a:p>
          <a:p>
            <a:pPr lvl="1"/>
            <a:r>
              <a:rPr lang="en-US" sz="1100" dirty="0" smtClean="0"/>
              <a:t>False detections</a:t>
            </a:r>
          </a:p>
          <a:p>
            <a:pPr lvl="1"/>
            <a:r>
              <a:rPr lang="en-US" sz="1100" dirty="0" smtClean="0"/>
              <a:t>Signal characteristics sent to controller (electrical interface)</a:t>
            </a:r>
          </a:p>
          <a:p>
            <a:pPr lvl="1"/>
            <a:r>
              <a:rPr lang="en-US" sz="1100" dirty="0" smtClean="0"/>
              <a:t>Power</a:t>
            </a:r>
          </a:p>
          <a:p>
            <a:pPr lvl="1"/>
            <a:r>
              <a:rPr lang="en-US" sz="1100" dirty="0" smtClean="0"/>
              <a:t>Size </a:t>
            </a:r>
          </a:p>
          <a:p>
            <a:pPr lvl="1"/>
            <a:r>
              <a:rPr lang="en-US" sz="1100" dirty="0" smtClean="0"/>
              <a:t>Weight</a:t>
            </a:r>
          </a:p>
          <a:p>
            <a:pPr lvl="1"/>
            <a:r>
              <a:rPr lang="en-US" sz="1100" dirty="0" smtClean="0"/>
              <a:t>Mounting requirements</a:t>
            </a:r>
          </a:p>
          <a:p>
            <a:r>
              <a:rPr lang="en-US" sz="1400" dirty="0" smtClean="0"/>
              <a:t>Develop and conduct tests to characterize sensor performance</a:t>
            </a:r>
          </a:p>
          <a:p>
            <a:pPr lvl="1"/>
            <a:r>
              <a:rPr lang="en-US" sz="1100" dirty="0" smtClean="0"/>
              <a:t>Field of view</a:t>
            </a:r>
          </a:p>
          <a:p>
            <a:pPr lvl="1"/>
            <a:r>
              <a:rPr lang="en-US" sz="1100" dirty="0" smtClean="0"/>
              <a:t>Approximate minimum size of object for reliable detection</a:t>
            </a:r>
          </a:p>
          <a:p>
            <a:pPr lvl="1"/>
            <a:r>
              <a:rPr lang="en-US" sz="1100" dirty="0" smtClean="0"/>
              <a:t>Typical detection distance</a:t>
            </a:r>
          </a:p>
          <a:p>
            <a:pPr lvl="1"/>
            <a:r>
              <a:rPr lang="en-US" sz="1100" dirty="0" smtClean="0"/>
              <a:t>Sensitivity to objects outside of vehicle path</a:t>
            </a:r>
          </a:p>
          <a:p>
            <a:pPr lvl="1"/>
            <a:r>
              <a:rPr lang="en-US" sz="1100" dirty="0" smtClean="0"/>
              <a:t>Define electrical interface</a:t>
            </a:r>
          </a:p>
          <a:p>
            <a:r>
              <a:rPr lang="en-US" sz="1400" dirty="0"/>
              <a:t>If </a:t>
            </a:r>
            <a:r>
              <a:rPr lang="en-US" sz="1400" dirty="0" smtClean="0"/>
              <a:t>sensors are </a:t>
            </a:r>
            <a:r>
              <a:rPr lang="en-US" sz="1400" dirty="0"/>
              <a:t>inadequate, </a:t>
            </a:r>
            <a:r>
              <a:rPr lang="en-US" sz="1400" dirty="0" smtClean="0"/>
              <a:t>identify </a:t>
            </a:r>
            <a:r>
              <a:rPr lang="en-US" sz="1400" dirty="0"/>
              <a:t>potential candidate sensors, select one or two to </a:t>
            </a:r>
            <a:r>
              <a:rPr lang="en-US" sz="1400" dirty="0" smtClean="0"/>
              <a:t>purchase, </a:t>
            </a:r>
            <a:r>
              <a:rPr lang="en-US" sz="1400" dirty="0"/>
              <a:t>and </a:t>
            </a:r>
            <a:r>
              <a:rPr lang="en-US" sz="1400" dirty="0" smtClean="0"/>
              <a:t>characterize performance</a:t>
            </a:r>
          </a:p>
          <a:p>
            <a:r>
              <a:rPr lang="en-US" sz="1400" dirty="0" smtClean="0"/>
              <a:t>Investigate potential use of an integrated detection system using both sensors</a:t>
            </a:r>
          </a:p>
          <a:p>
            <a:pPr lvl="1"/>
            <a:r>
              <a:rPr lang="en-US" sz="1100" dirty="0" smtClean="0"/>
              <a:t>Potentially use both acoustic (ultrasonic) and IR distance sensor? Use only one of them? – select one</a:t>
            </a:r>
          </a:p>
          <a:p>
            <a:r>
              <a:rPr lang="en-US" sz="1400" dirty="0" smtClean="0"/>
              <a:t>Develop obstacle detection algorithm</a:t>
            </a:r>
          </a:p>
          <a:p>
            <a:pPr lvl="1"/>
            <a:r>
              <a:rPr lang="en-US" sz="1100" dirty="0" smtClean="0"/>
              <a:t>Determine signal threshold level for obstacle detection/recognition to minimize false alarms</a:t>
            </a:r>
          </a:p>
          <a:p>
            <a:pPr lvl="1"/>
            <a:r>
              <a:rPr lang="en-US" sz="1100" dirty="0" smtClean="0"/>
              <a:t>Rejection of obstacles outside of vehicle path?</a:t>
            </a:r>
          </a:p>
          <a:p>
            <a:pPr lvl="1"/>
            <a:r>
              <a:rPr lang="en-US" sz="1100" dirty="0" smtClean="0"/>
              <a:t>Other features………</a:t>
            </a:r>
          </a:p>
          <a:p>
            <a:pPr lvl="1"/>
            <a:r>
              <a:rPr lang="en-US" sz="1100" dirty="0"/>
              <a:t>Develop performance </a:t>
            </a:r>
            <a:r>
              <a:rPr lang="en-US" sz="1100" dirty="0" smtClean="0"/>
              <a:t>specification &amp; algorithm interface description</a:t>
            </a:r>
            <a:endParaRPr lang="en-US" sz="1100" dirty="0"/>
          </a:p>
          <a:p>
            <a:r>
              <a:rPr lang="en-US" sz="1400" dirty="0" smtClean="0"/>
              <a:t>Document, and brief post on, the </a:t>
            </a:r>
            <a:r>
              <a:rPr lang="en-US" sz="1400" dirty="0"/>
              <a:t>performance </a:t>
            </a:r>
            <a:r>
              <a:rPr lang="en-US" sz="1400" dirty="0" smtClean="0"/>
              <a:t>specification </a:t>
            </a:r>
            <a:r>
              <a:rPr lang="en-US" sz="1400" dirty="0"/>
              <a:t>and description of algorithm </a:t>
            </a:r>
            <a:r>
              <a:rPr lang="en-US" sz="1400" dirty="0" smtClean="0"/>
              <a:t>interface</a:t>
            </a:r>
            <a:endParaRPr lang="en-US" sz="1400" dirty="0"/>
          </a:p>
        </p:txBody>
      </p:sp>
      <p:pic>
        <p:nvPicPr>
          <p:cNvPr id="6" name="Picture 5" descr="exploring.jpg"/>
          <p:cNvPicPr>
            <a:picLocks noChangeAspect="1"/>
          </p:cNvPicPr>
          <p:nvPr/>
        </p:nvPicPr>
        <p:blipFill>
          <a:blip r:embed="rId2" cstate="print"/>
          <a:stretch>
            <a:fillRect/>
          </a:stretch>
        </p:blipFill>
        <p:spPr>
          <a:xfrm>
            <a:off x="238127" y="104775"/>
            <a:ext cx="676274" cy="676274"/>
          </a:xfrm>
          <a:prstGeom prst="rect">
            <a:avLst/>
          </a:prstGeom>
        </p:spPr>
      </p:pic>
      <p:pic>
        <p:nvPicPr>
          <p:cNvPr id="7"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906967" y="105878"/>
            <a:ext cx="736547" cy="677623"/>
          </a:xfrm>
          <a:prstGeom prst="rect">
            <a:avLst/>
          </a:prstGeom>
          <a:noFill/>
          <a:scene3d>
            <a:camera prst="orthographicFront"/>
            <a:lightRig rig="threePt" dir="t"/>
          </a:scene3d>
          <a:sp3d>
            <a:bevelT/>
          </a:sp3d>
        </p:spPr>
      </p:pic>
      <p:pic>
        <p:nvPicPr>
          <p:cNvPr id="8" name="Picture 7" descr="exploring.jpg"/>
          <p:cNvPicPr>
            <a:picLocks noChangeAspect="1"/>
          </p:cNvPicPr>
          <p:nvPr/>
        </p:nvPicPr>
        <p:blipFill>
          <a:blip r:embed="rId2" cstate="print"/>
          <a:stretch>
            <a:fillRect/>
          </a:stretch>
        </p:blipFill>
        <p:spPr>
          <a:xfrm>
            <a:off x="576264" y="6280922"/>
            <a:ext cx="512059" cy="512059"/>
          </a:xfrm>
          <a:prstGeom prst="rect">
            <a:avLst/>
          </a:prstGeom>
        </p:spPr>
      </p:pic>
      <p:pic>
        <p:nvPicPr>
          <p:cNvPr id="9"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1088323" y="6279901"/>
            <a:ext cx="557696" cy="513080"/>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29126399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7047" y="1387926"/>
            <a:ext cx="1820226" cy="1820226"/>
          </a:xfrm>
          <a:prstGeom prst="rect">
            <a:avLst/>
          </a:prstGeom>
        </p:spPr>
      </p:pic>
      <p:sp>
        <p:nvSpPr>
          <p:cNvPr id="2" name="Title 1"/>
          <p:cNvSpPr>
            <a:spLocks noGrp="1"/>
          </p:cNvSpPr>
          <p:nvPr>
            <p:ph type="title"/>
          </p:nvPr>
        </p:nvSpPr>
        <p:spPr/>
        <p:txBody>
          <a:bodyPr/>
          <a:lstStyle/>
          <a:p>
            <a:r>
              <a:rPr lang="en-US" dirty="0" smtClean="0"/>
              <a:t>Ultrasonic Sensor</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047" y="3677722"/>
            <a:ext cx="2007185" cy="200718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3261" y="1379220"/>
            <a:ext cx="1648092" cy="164809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8549" y="3667392"/>
            <a:ext cx="2017515" cy="2017515"/>
          </a:xfrm>
          <a:prstGeom prst="rect">
            <a:avLst/>
          </a:prstGeom>
        </p:spPr>
      </p:pic>
      <p:sp>
        <p:nvSpPr>
          <p:cNvPr id="8" name="TextBox 7"/>
          <p:cNvSpPr txBox="1"/>
          <p:nvPr/>
        </p:nvSpPr>
        <p:spPr>
          <a:xfrm>
            <a:off x="187745" y="1205180"/>
            <a:ext cx="4788115" cy="4924425"/>
          </a:xfrm>
          <a:prstGeom prst="rect">
            <a:avLst/>
          </a:prstGeom>
          <a:noFill/>
        </p:spPr>
        <p:txBody>
          <a:bodyPr wrap="square" rtlCol="0">
            <a:spAutoFit/>
          </a:bodyPr>
          <a:lstStyle/>
          <a:p>
            <a:pPr algn="l"/>
            <a:r>
              <a:rPr lang="en-US" sz="1200" dirty="0">
                <a:solidFill>
                  <a:schemeClr val="tx2"/>
                </a:solidFill>
              </a:rPr>
              <a:t>The URM37 V3.2 Ultrasonic Sensor uses an industrial level AVR processor as the main processing unit. It comes with a temperature sensor which is unique in its class. The sensor has unique three output </a:t>
            </a:r>
            <a:r>
              <a:rPr lang="en-US" sz="1200" dirty="0" smtClean="0">
                <a:solidFill>
                  <a:schemeClr val="tx2"/>
                </a:solidFill>
              </a:rPr>
              <a:t>modes </a:t>
            </a:r>
            <a:r>
              <a:rPr lang="en-US" sz="1200" dirty="0">
                <a:solidFill>
                  <a:schemeClr val="tx2"/>
                </a:solidFill>
              </a:rPr>
              <a:t>(PWM, RS232 or TTL) which </a:t>
            </a:r>
            <a:r>
              <a:rPr lang="en-US" sz="1200" dirty="0" smtClean="0">
                <a:solidFill>
                  <a:schemeClr val="tx2"/>
                </a:solidFill>
              </a:rPr>
              <a:t>allows </a:t>
            </a:r>
            <a:r>
              <a:rPr lang="en-US" sz="1200" dirty="0">
                <a:solidFill>
                  <a:schemeClr val="tx2"/>
                </a:solidFill>
              </a:rPr>
              <a:t>it easy to adapt to most devices and applications. The sensor provides one channel servo control output which can be used for sweep function. </a:t>
            </a:r>
            <a:br>
              <a:rPr lang="en-US" sz="1200" dirty="0">
                <a:solidFill>
                  <a:schemeClr val="tx2"/>
                </a:solidFill>
              </a:rPr>
            </a:br>
            <a:r>
              <a:rPr lang="en-US" sz="1200" dirty="0">
                <a:solidFill>
                  <a:schemeClr val="tx2"/>
                </a:solidFill>
              </a:rPr>
              <a:t/>
            </a:r>
            <a:br>
              <a:rPr lang="en-US" sz="1200" dirty="0">
                <a:solidFill>
                  <a:schemeClr val="tx2"/>
                </a:solidFill>
              </a:rPr>
            </a:br>
            <a:r>
              <a:rPr lang="en-US" sz="1200" dirty="0">
                <a:solidFill>
                  <a:schemeClr val="tx2"/>
                </a:solidFill>
              </a:rPr>
              <a:t>The URM V3.2 Rev2 has a jumper which allows user to select RS232 level output or TTL level output. </a:t>
            </a:r>
            <a:br>
              <a:rPr lang="en-US" sz="1200" dirty="0">
                <a:solidFill>
                  <a:schemeClr val="tx2"/>
                </a:solidFill>
              </a:rPr>
            </a:br>
            <a:r>
              <a:rPr lang="en-US" sz="1200" dirty="0">
                <a:solidFill>
                  <a:schemeClr val="tx1"/>
                </a:solidFill>
              </a:rPr>
              <a:t/>
            </a:r>
            <a:br>
              <a:rPr lang="en-US" sz="1200" dirty="0">
                <a:solidFill>
                  <a:schemeClr val="tx1"/>
                </a:solidFill>
              </a:rPr>
            </a:br>
            <a:r>
              <a:rPr lang="en-US" sz="1200" dirty="0" smtClean="0">
                <a:solidFill>
                  <a:schemeClr val="tx2"/>
                </a:solidFill>
              </a:rPr>
              <a:t>Specifications:</a:t>
            </a:r>
            <a:endParaRPr lang="en-US" sz="1200" dirty="0">
              <a:solidFill>
                <a:schemeClr val="tx2"/>
              </a:solidFill>
            </a:endParaRPr>
          </a:p>
          <a:p>
            <a:pPr marL="171450" indent="-171450" algn="l">
              <a:buFont typeface="Arial" pitchFamily="34" charset="0"/>
              <a:buChar char="•"/>
            </a:pPr>
            <a:r>
              <a:rPr lang="en-US" sz="1200" dirty="0">
                <a:solidFill>
                  <a:schemeClr val="tx1"/>
                </a:solidFill>
              </a:rPr>
              <a:t>Power: +5V</a:t>
            </a:r>
          </a:p>
          <a:p>
            <a:pPr marL="171450" indent="-171450" algn="l">
              <a:buFont typeface="Arial" pitchFamily="34" charset="0"/>
              <a:buChar char="•"/>
            </a:pPr>
            <a:r>
              <a:rPr lang="en-US" sz="1200" dirty="0">
                <a:solidFill>
                  <a:schemeClr val="tx1"/>
                </a:solidFill>
              </a:rPr>
              <a:t>Current: &lt;20mA</a:t>
            </a:r>
          </a:p>
          <a:p>
            <a:pPr marL="171450" indent="-171450" algn="l">
              <a:buFont typeface="Arial" pitchFamily="34" charset="0"/>
              <a:buChar char="•"/>
            </a:pPr>
            <a:r>
              <a:rPr lang="en-US" sz="1200" dirty="0">
                <a:solidFill>
                  <a:schemeClr val="tx1"/>
                </a:solidFill>
              </a:rPr>
              <a:t>Working temperature: -10 ~ +70 C</a:t>
            </a:r>
          </a:p>
          <a:p>
            <a:pPr marL="171450" indent="-171450" algn="l">
              <a:buFont typeface="Arial" pitchFamily="34" charset="0"/>
              <a:buChar char="•"/>
            </a:pPr>
            <a:r>
              <a:rPr lang="en-US" sz="1200" dirty="0">
                <a:solidFill>
                  <a:schemeClr val="tx1"/>
                </a:solidFill>
              </a:rPr>
              <a:t>Detecting range: 4cm-3m (3-5m is possible, but depending on situations)</a:t>
            </a:r>
          </a:p>
          <a:p>
            <a:pPr marL="171450" indent="-171450" algn="l">
              <a:buFont typeface="Arial" pitchFamily="34" charset="0"/>
              <a:buChar char="•"/>
            </a:pPr>
            <a:r>
              <a:rPr lang="en-US" sz="1200" dirty="0">
                <a:solidFill>
                  <a:schemeClr val="tx1"/>
                </a:solidFill>
              </a:rPr>
              <a:t>Resolution: 1cm</a:t>
            </a:r>
          </a:p>
          <a:p>
            <a:pPr marL="171450" indent="-171450" algn="l">
              <a:buFont typeface="Arial" pitchFamily="34" charset="0"/>
              <a:buChar char="•"/>
            </a:pPr>
            <a:r>
              <a:rPr lang="en-US" sz="1200" dirty="0">
                <a:solidFill>
                  <a:schemeClr val="tx1"/>
                </a:solidFill>
              </a:rPr>
              <a:t>Interface: PWM, RS232 or TTL (via Jumper)</a:t>
            </a:r>
          </a:p>
          <a:p>
            <a:pPr marL="171450" indent="-171450" algn="l">
              <a:buFont typeface="Arial" pitchFamily="34" charset="0"/>
              <a:buChar char="•"/>
            </a:pPr>
            <a:r>
              <a:rPr lang="en-US" sz="1200" dirty="0">
                <a:solidFill>
                  <a:schemeClr val="tx1"/>
                </a:solidFill>
              </a:rPr>
              <a:t>Servo control: One servo control output</a:t>
            </a:r>
          </a:p>
          <a:p>
            <a:pPr marL="171450" indent="-171450" algn="l">
              <a:buFont typeface="Arial" pitchFamily="34" charset="0"/>
              <a:buChar char="•"/>
            </a:pPr>
            <a:r>
              <a:rPr lang="en-US" sz="1200" dirty="0">
                <a:solidFill>
                  <a:schemeClr val="tx1"/>
                </a:solidFill>
              </a:rPr>
              <a:t>Operating Mode: Serial (PWM) passive control mode; Autonomous Mode; On/OFF Mode</a:t>
            </a:r>
          </a:p>
          <a:p>
            <a:pPr marL="171450" indent="-171450" algn="l">
              <a:buFont typeface="Arial" pitchFamily="34" charset="0"/>
              <a:buChar char="•"/>
            </a:pPr>
            <a:r>
              <a:rPr lang="en-US" sz="1200" dirty="0">
                <a:solidFill>
                  <a:schemeClr val="tx1"/>
                </a:solidFill>
              </a:rPr>
              <a:t>Temperature sensor: 12 bits reading from serial port</a:t>
            </a:r>
          </a:p>
          <a:p>
            <a:pPr marL="171450" indent="-171450" algn="l">
              <a:buFont typeface="Arial" pitchFamily="34" charset="0"/>
              <a:buChar char="•"/>
            </a:pPr>
            <a:r>
              <a:rPr lang="en-US" sz="1200" dirty="0">
                <a:solidFill>
                  <a:schemeClr val="tx1"/>
                </a:solidFill>
              </a:rPr>
              <a:t>Size: 22mm × 51 mm</a:t>
            </a:r>
          </a:p>
          <a:p>
            <a:pPr marL="171450" indent="-171450" algn="l">
              <a:buFont typeface="Arial" pitchFamily="34" charset="0"/>
              <a:buChar char="•"/>
            </a:pPr>
            <a:r>
              <a:rPr lang="en-US" sz="1200" dirty="0">
                <a:solidFill>
                  <a:schemeClr val="tx1"/>
                </a:solidFill>
              </a:rPr>
              <a:t>Weight: 30g</a:t>
            </a:r>
          </a:p>
          <a:p>
            <a:endParaRPr lang="en-US" dirty="0" smtClean="0">
              <a:solidFill>
                <a:schemeClr val="tx1"/>
              </a:solidFill>
            </a:endParaRPr>
          </a:p>
        </p:txBody>
      </p:sp>
      <p:pic>
        <p:nvPicPr>
          <p:cNvPr id="11" name="Picture 10" descr="exploring.jpg"/>
          <p:cNvPicPr>
            <a:picLocks noChangeAspect="1"/>
          </p:cNvPicPr>
          <p:nvPr/>
        </p:nvPicPr>
        <p:blipFill>
          <a:blip r:embed="rId6" cstate="print"/>
          <a:stretch>
            <a:fillRect/>
          </a:stretch>
        </p:blipFill>
        <p:spPr>
          <a:xfrm>
            <a:off x="157483" y="6120854"/>
            <a:ext cx="676274" cy="676274"/>
          </a:xfrm>
          <a:prstGeom prst="rect">
            <a:avLst/>
          </a:prstGeom>
        </p:spPr>
      </p:pic>
      <p:pic>
        <p:nvPicPr>
          <p:cNvPr id="12"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7"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18461136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260" y="3116580"/>
            <a:ext cx="2857500" cy="2857500"/>
          </a:xfrm>
          <a:prstGeom prst="rect">
            <a:avLst/>
          </a:prstGeom>
        </p:spPr>
      </p:pic>
      <p:sp>
        <p:nvSpPr>
          <p:cNvPr id="2" name="Title 1"/>
          <p:cNvSpPr>
            <a:spLocks noGrp="1"/>
          </p:cNvSpPr>
          <p:nvPr>
            <p:ph type="title"/>
          </p:nvPr>
        </p:nvSpPr>
        <p:spPr/>
        <p:txBody>
          <a:bodyPr/>
          <a:lstStyle/>
          <a:p>
            <a:r>
              <a:rPr lang="en-US" dirty="0" smtClean="0"/>
              <a:t>IR Distance Sensor</a:t>
            </a:r>
            <a:endParaRPr lang="en-US" dirty="0"/>
          </a:p>
        </p:txBody>
      </p:sp>
      <p:sp>
        <p:nvSpPr>
          <p:cNvPr id="3" name="Text Placeholder 2"/>
          <p:cNvSpPr>
            <a:spLocks noGrp="1"/>
          </p:cNvSpPr>
          <p:nvPr>
            <p:ph type="body" sz="quarter" idx="10"/>
          </p:nvPr>
        </p:nvSpPr>
        <p:spPr/>
        <p:txBody>
          <a:bodyPr/>
          <a:lstStyle/>
          <a:p>
            <a:r>
              <a:rPr lang="en-US" sz="1600" dirty="0"/>
              <a:t>The Sharp distance sensors are a popular choice for many projects that require accurate distance measurements. This IR sensor is more economical than sonar rangefinders, yet it provides much better performance than other IR alternatives. Interfacing to most microcontrollers is straightforward: the single analog output can be connected to an analog-to-digital converter for taking distance measurements, or the output can be connected to a comparator for threshold detection. The detection range of this version is approximately 10 cm to 80 cm (4" to 32"); a plot of distance versus output voltage is shown below.</a:t>
            </a:r>
          </a:p>
          <a:p>
            <a:r>
              <a:rPr lang="en-US" sz="1600" dirty="0" smtClean="0"/>
              <a:t>Specifications:</a:t>
            </a:r>
            <a:endParaRPr lang="en-US" sz="1600" dirty="0"/>
          </a:p>
          <a:p>
            <a:pPr lvl="1"/>
            <a:r>
              <a:rPr lang="en-US" sz="1400" dirty="0"/>
              <a:t>operating voltage: 4.5 V to 5.5 V</a:t>
            </a:r>
          </a:p>
          <a:p>
            <a:pPr lvl="1"/>
            <a:r>
              <a:rPr lang="en-US" sz="1400" dirty="0"/>
              <a:t>average current consumption: 30 mA (typical)</a:t>
            </a:r>
          </a:p>
          <a:p>
            <a:pPr lvl="1"/>
            <a:r>
              <a:rPr lang="en-US" sz="1400" dirty="0"/>
              <a:t>distance measuring range: 10 cm to 80 cm (4" to 32")</a:t>
            </a:r>
          </a:p>
          <a:p>
            <a:pPr lvl="1"/>
            <a:r>
              <a:rPr lang="en-US" sz="1400" dirty="0"/>
              <a:t>output type: analog voltage</a:t>
            </a:r>
          </a:p>
          <a:p>
            <a:pPr lvl="1"/>
            <a:r>
              <a:rPr lang="en-US" sz="1400" dirty="0"/>
              <a:t>output voltage differential over distance range: 1.9 V (typical)</a:t>
            </a:r>
          </a:p>
          <a:p>
            <a:pPr lvl="1"/>
            <a:r>
              <a:rPr lang="en-US" sz="1400" dirty="0"/>
              <a:t>response time: 38 ± 10 </a:t>
            </a:r>
            <a:r>
              <a:rPr lang="en-US" sz="1400" dirty="0" err="1"/>
              <a:t>ms</a:t>
            </a:r>
            <a:endParaRPr lang="en-US" sz="1400" dirty="0"/>
          </a:p>
          <a:p>
            <a:pPr lvl="1"/>
            <a:r>
              <a:rPr lang="en-US" sz="1400" dirty="0"/>
              <a:t>package size: 29.5×13.0×13.5 mm (1.16×0.5×0.53")</a:t>
            </a:r>
          </a:p>
          <a:p>
            <a:pPr lvl="1"/>
            <a:r>
              <a:rPr lang="en-US" sz="1400" dirty="0"/>
              <a:t>weight: 3.5 g (0.12 </a:t>
            </a:r>
            <a:r>
              <a:rPr lang="en-US" sz="1400" dirty="0" err="1"/>
              <a:t>oz</a:t>
            </a:r>
            <a:r>
              <a:rPr lang="en-US" sz="1400" dirty="0"/>
              <a:t>)</a:t>
            </a:r>
          </a:p>
          <a:p>
            <a:endParaRPr lang="en-US" dirty="0"/>
          </a:p>
        </p:txBody>
      </p:sp>
      <p:pic>
        <p:nvPicPr>
          <p:cNvPr id="7" name="Picture 6" descr="exploring.jpg"/>
          <p:cNvPicPr>
            <a:picLocks noChangeAspect="1"/>
          </p:cNvPicPr>
          <p:nvPr/>
        </p:nvPicPr>
        <p:blipFill>
          <a:blip r:embed="rId3" cstate="print"/>
          <a:stretch>
            <a:fillRect/>
          </a:stretch>
        </p:blipFill>
        <p:spPr>
          <a:xfrm>
            <a:off x="157483" y="6120854"/>
            <a:ext cx="676274" cy="676274"/>
          </a:xfrm>
          <a:prstGeom prst="rect">
            <a:avLst/>
          </a:prstGeom>
        </p:spPr>
      </p:pic>
      <p:pic>
        <p:nvPicPr>
          <p:cNvPr id="8"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4"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22545111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4 – Controller Software Executive Program Subsystem</a:t>
            </a:r>
            <a:endParaRPr lang="en-US" dirty="0"/>
          </a:p>
        </p:txBody>
      </p:sp>
      <p:sp>
        <p:nvSpPr>
          <p:cNvPr id="3" name="Text Placeholder 2"/>
          <p:cNvSpPr>
            <a:spLocks noGrp="1"/>
          </p:cNvSpPr>
          <p:nvPr>
            <p:ph type="body" sz="quarter" idx="10"/>
          </p:nvPr>
        </p:nvSpPr>
        <p:spPr>
          <a:xfrm>
            <a:off x="243364" y="1056321"/>
            <a:ext cx="8572500" cy="5138739"/>
          </a:xfrm>
        </p:spPr>
        <p:txBody>
          <a:bodyPr/>
          <a:lstStyle/>
          <a:p>
            <a:r>
              <a:rPr lang="en-US" sz="1400" dirty="0" smtClean="0"/>
              <a:t>Integrate algorithms for:</a:t>
            </a:r>
          </a:p>
          <a:p>
            <a:pPr lvl="1"/>
            <a:r>
              <a:rPr lang="en-US" sz="1200" dirty="0"/>
              <a:t>Motor speed and steering control</a:t>
            </a:r>
          </a:p>
          <a:p>
            <a:pPr lvl="1"/>
            <a:r>
              <a:rPr lang="en-US" sz="1200" dirty="0" smtClean="0"/>
              <a:t>Line-follower detection</a:t>
            </a:r>
          </a:p>
          <a:p>
            <a:pPr lvl="1"/>
            <a:r>
              <a:rPr lang="en-US" sz="1200" dirty="0" smtClean="0"/>
              <a:t>Obstacle detection (ultrasonic and/or distance sensor)</a:t>
            </a:r>
            <a:endParaRPr lang="en-US" sz="1200" dirty="0"/>
          </a:p>
          <a:p>
            <a:pPr marL="228600" lvl="1">
              <a:buFont typeface="Arial" pitchFamily="34" charset="0"/>
              <a:buChar char="•"/>
            </a:pPr>
            <a:r>
              <a:rPr lang="en-US" sz="1400" dirty="0" smtClean="0">
                <a:solidFill>
                  <a:schemeClr val="tx2"/>
                </a:solidFill>
              </a:rPr>
              <a:t>Develop vehicle guidance algorithm </a:t>
            </a:r>
            <a:r>
              <a:rPr lang="en-US" sz="1400" dirty="0">
                <a:solidFill>
                  <a:schemeClr val="tx2"/>
                </a:solidFill>
              </a:rPr>
              <a:t>using the </a:t>
            </a:r>
            <a:r>
              <a:rPr lang="en-US" sz="1400" dirty="0" smtClean="0">
                <a:solidFill>
                  <a:schemeClr val="tx2"/>
                </a:solidFill>
              </a:rPr>
              <a:t>specifications and </a:t>
            </a:r>
            <a:r>
              <a:rPr lang="en-US" sz="1400" dirty="0">
                <a:solidFill>
                  <a:schemeClr val="tx2"/>
                </a:solidFill>
              </a:rPr>
              <a:t>interface descriptions developed by the other three teams</a:t>
            </a:r>
          </a:p>
          <a:p>
            <a:pPr lvl="1"/>
            <a:r>
              <a:rPr lang="en-US" sz="1200" dirty="0" smtClean="0"/>
              <a:t>Determine how/when to use sensor information</a:t>
            </a:r>
          </a:p>
          <a:p>
            <a:pPr lvl="1"/>
            <a:r>
              <a:rPr lang="en-US" sz="1200" dirty="0" smtClean="0"/>
              <a:t>Execute go-forward, go-left, go-right, stop, reverse? commands as required</a:t>
            </a:r>
            <a:endParaRPr lang="en-US" sz="1400" dirty="0" smtClean="0"/>
          </a:p>
          <a:p>
            <a:r>
              <a:rPr lang="en-US" sz="1400" dirty="0" smtClean="0"/>
              <a:t>Determine </a:t>
            </a:r>
            <a:r>
              <a:rPr lang="en-US" sz="1400" dirty="0"/>
              <a:t>what to do when an obstacle is detected</a:t>
            </a:r>
          </a:p>
          <a:p>
            <a:pPr lvl="1"/>
            <a:r>
              <a:rPr lang="en-US" sz="1200" dirty="0"/>
              <a:t>Stop, </a:t>
            </a:r>
            <a:r>
              <a:rPr lang="en-US" sz="1200" dirty="0" smtClean="0"/>
              <a:t>reverse?, </a:t>
            </a:r>
            <a:r>
              <a:rPr lang="en-US" sz="1200" dirty="0"/>
              <a:t>etc.</a:t>
            </a:r>
          </a:p>
          <a:p>
            <a:r>
              <a:rPr lang="en-US" sz="1400" dirty="0" smtClean="0"/>
              <a:t>Develop fail-safe watchdog to stop vehicle if something goes wrong or track line ends</a:t>
            </a:r>
          </a:p>
          <a:p>
            <a:pPr lvl="1"/>
            <a:r>
              <a:rPr lang="en-US" sz="1200" dirty="0" smtClean="0"/>
              <a:t>Ex: If a line detection (or a change in track-error signal) is not received for a certain period of time, then stop vehicle and indicate a fault</a:t>
            </a:r>
          </a:p>
          <a:p>
            <a:r>
              <a:rPr lang="en-US" sz="1400" dirty="0" smtClean="0"/>
              <a:t>Develop </a:t>
            </a:r>
            <a:r>
              <a:rPr lang="en-US" sz="1400" dirty="0"/>
              <a:t>user </a:t>
            </a:r>
            <a:r>
              <a:rPr lang="en-US" sz="1400" dirty="0" smtClean="0"/>
              <a:t>interface – control and indicators</a:t>
            </a:r>
          </a:p>
          <a:p>
            <a:pPr lvl="1"/>
            <a:r>
              <a:rPr lang="en-US" sz="1200" dirty="0" smtClean="0"/>
              <a:t>Go/stop command</a:t>
            </a:r>
          </a:p>
          <a:p>
            <a:pPr lvl="1"/>
            <a:r>
              <a:rPr lang="en-US" sz="1200" dirty="0" smtClean="0"/>
              <a:t>Line detection indication</a:t>
            </a:r>
          </a:p>
          <a:p>
            <a:pPr lvl="1"/>
            <a:r>
              <a:rPr lang="en-US" sz="1200" dirty="0" smtClean="0"/>
              <a:t>Obstacle detection indication</a:t>
            </a:r>
          </a:p>
          <a:p>
            <a:pPr lvl="1"/>
            <a:r>
              <a:rPr lang="en-US" sz="1200" dirty="0" smtClean="0"/>
              <a:t>Fault indication</a:t>
            </a:r>
          </a:p>
          <a:p>
            <a:pPr lvl="1"/>
            <a:r>
              <a:rPr lang="en-US" sz="1200" dirty="0" smtClean="0"/>
              <a:t>Other features?</a:t>
            </a:r>
          </a:p>
          <a:p>
            <a:r>
              <a:rPr lang="en-US" sz="1400" dirty="0" smtClean="0"/>
              <a:t>Develop software architecture description</a:t>
            </a:r>
          </a:p>
          <a:p>
            <a:r>
              <a:rPr lang="en-US" sz="1400" dirty="0" smtClean="0"/>
              <a:t>Document, and brief post on, the controller software executive program architecture</a:t>
            </a:r>
            <a:endParaRPr lang="en-US" sz="1400" dirty="0"/>
          </a:p>
          <a:p>
            <a:endParaRPr lang="en-US" sz="1400" dirty="0"/>
          </a:p>
        </p:txBody>
      </p:sp>
      <p:pic>
        <p:nvPicPr>
          <p:cNvPr id="6" name="Picture 5" descr="exploring.jpg"/>
          <p:cNvPicPr>
            <a:picLocks noChangeAspect="1"/>
          </p:cNvPicPr>
          <p:nvPr/>
        </p:nvPicPr>
        <p:blipFill>
          <a:blip r:embed="rId2" cstate="print"/>
          <a:stretch>
            <a:fillRect/>
          </a:stretch>
        </p:blipFill>
        <p:spPr>
          <a:xfrm>
            <a:off x="157483" y="6120854"/>
            <a:ext cx="676274" cy="676274"/>
          </a:xfrm>
          <a:prstGeom prst="rect">
            <a:avLst/>
          </a:prstGeom>
        </p:spPr>
      </p:pic>
      <p:pic>
        <p:nvPicPr>
          <p:cNvPr id="7"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22629537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Board</a:t>
            </a:r>
            <a:endParaRPr lang="en-US" dirty="0"/>
          </a:p>
        </p:txBody>
      </p:sp>
      <p:sp>
        <p:nvSpPr>
          <p:cNvPr id="3" name="Text Placeholder 2"/>
          <p:cNvSpPr>
            <a:spLocks noGrp="1"/>
          </p:cNvSpPr>
          <p:nvPr>
            <p:ph type="body" sz="quarter" idx="10"/>
          </p:nvPr>
        </p:nvSpPr>
        <p:spPr/>
        <p:txBody>
          <a:bodyPr/>
          <a:lstStyle/>
          <a:p>
            <a:r>
              <a:rPr lang="en-US" sz="1000" dirty="0"/>
              <a:t>This is the </a:t>
            </a:r>
            <a:r>
              <a:rPr lang="en-US" sz="1000" dirty="0" err="1"/>
              <a:t>DFRduino</a:t>
            </a:r>
            <a:r>
              <a:rPr lang="en-US" sz="1000" dirty="0"/>
              <a:t> Mega 2560 V2.0. It is fully compatible with </a:t>
            </a:r>
            <a:r>
              <a:rPr lang="en-US" sz="1000" dirty="0" err="1"/>
              <a:t>Arduino</a:t>
            </a:r>
            <a:r>
              <a:rPr lang="en-US" sz="1000" dirty="0"/>
              <a:t> Mega 2560 R2. This board features the ATmega8U2 programmed as a USB-to-serial converter and it has a resistor pulling the 8U2 HWB line to ground, making it easier to put into DFU.</a:t>
            </a:r>
          </a:p>
          <a:p>
            <a:r>
              <a:rPr lang="en-US" sz="1000" dirty="0" smtClean="0"/>
              <a:t>Specifications</a:t>
            </a:r>
            <a:endParaRPr lang="en-US" sz="1000" dirty="0"/>
          </a:p>
          <a:p>
            <a:pPr lvl="1"/>
            <a:r>
              <a:rPr lang="en-US" sz="1000" dirty="0" smtClean="0"/>
              <a:t>Compatible </a:t>
            </a:r>
            <a:r>
              <a:rPr lang="en-US" sz="1000" dirty="0"/>
              <a:t>with </a:t>
            </a:r>
            <a:r>
              <a:rPr lang="en-US" sz="1000" dirty="0" err="1"/>
              <a:t>Arduino</a:t>
            </a:r>
            <a:r>
              <a:rPr lang="en-US" sz="1000" dirty="0"/>
              <a:t> Mega 2560 R2</a:t>
            </a:r>
          </a:p>
          <a:p>
            <a:pPr lvl="1"/>
            <a:r>
              <a:rPr lang="en-US" sz="1000" dirty="0"/>
              <a:t>Microcontroller: ATmega2560</a:t>
            </a:r>
          </a:p>
          <a:p>
            <a:pPr lvl="1"/>
            <a:r>
              <a:rPr lang="en-US" sz="1000" dirty="0"/>
              <a:t>Operating Voltage: 5V</a:t>
            </a:r>
          </a:p>
          <a:p>
            <a:pPr lvl="1"/>
            <a:r>
              <a:rPr lang="en-US" sz="1000" dirty="0"/>
              <a:t>Input Voltage (recommended): 7-12V</a:t>
            </a:r>
          </a:p>
          <a:p>
            <a:pPr lvl="1"/>
            <a:r>
              <a:rPr lang="en-US" sz="1000" dirty="0"/>
              <a:t>Digital I/O Pins: 54 (of which 14 provide PWM output)</a:t>
            </a:r>
          </a:p>
          <a:p>
            <a:pPr lvl="1"/>
            <a:r>
              <a:rPr lang="en-US" sz="1000" dirty="0"/>
              <a:t>Analog Input Pins: 16</a:t>
            </a:r>
          </a:p>
          <a:p>
            <a:pPr lvl="1"/>
            <a:r>
              <a:rPr lang="en-US" sz="1000" dirty="0"/>
              <a:t>DC Current per I/O Pin: 40 mA</a:t>
            </a:r>
          </a:p>
          <a:p>
            <a:pPr lvl="1"/>
            <a:r>
              <a:rPr lang="en-US" sz="1000" dirty="0"/>
              <a:t>DC Current for 3.3V Pin: 50 mA</a:t>
            </a:r>
          </a:p>
          <a:p>
            <a:pPr lvl="1"/>
            <a:r>
              <a:rPr lang="en-US" sz="1000" dirty="0"/>
              <a:t>Flash Memory: 256 KB of which 8 KB used by </a:t>
            </a:r>
            <a:r>
              <a:rPr lang="en-US" sz="1000" dirty="0" err="1"/>
              <a:t>bootloader</a:t>
            </a:r>
            <a:endParaRPr lang="en-US" sz="1000" dirty="0"/>
          </a:p>
          <a:p>
            <a:pPr lvl="1"/>
            <a:r>
              <a:rPr lang="en-US" sz="1000" dirty="0"/>
              <a:t>SRAM: 8 KB</a:t>
            </a:r>
          </a:p>
          <a:p>
            <a:pPr lvl="1"/>
            <a:r>
              <a:rPr lang="en-US" sz="1000" dirty="0"/>
              <a:t>EEPROM: 4 KB</a:t>
            </a:r>
          </a:p>
          <a:p>
            <a:pPr lvl="1"/>
            <a:r>
              <a:rPr lang="en-US" sz="1000" dirty="0"/>
              <a:t>Clock Speed: 16 MHz</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3055620"/>
            <a:ext cx="3131820" cy="31318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0" y="1283970"/>
            <a:ext cx="3863340" cy="3863340"/>
          </a:xfrm>
          <a:prstGeom prst="rect">
            <a:avLst/>
          </a:prstGeom>
        </p:spPr>
      </p:pic>
      <p:pic>
        <p:nvPicPr>
          <p:cNvPr id="8" name="Picture 7" descr="exploring.jpg"/>
          <p:cNvPicPr>
            <a:picLocks noChangeAspect="1"/>
          </p:cNvPicPr>
          <p:nvPr/>
        </p:nvPicPr>
        <p:blipFill>
          <a:blip r:embed="rId4" cstate="print"/>
          <a:stretch>
            <a:fillRect/>
          </a:stretch>
        </p:blipFill>
        <p:spPr>
          <a:xfrm>
            <a:off x="157483" y="6120854"/>
            <a:ext cx="676274" cy="676274"/>
          </a:xfrm>
          <a:prstGeom prst="rect">
            <a:avLst/>
          </a:prstGeom>
        </p:spPr>
      </p:pic>
      <p:pic>
        <p:nvPicPr>
          <p:cNvPr id="9"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5"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21815747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Engineering &amp; Project Management </a:t>
            </a:r>
            <a:r>
              <a:rPr lang="en-US" dirty="0" smtClean="0"/>
              <a:t>– Executive Committee</a:t>
            </a:r>
            <a:endParaRPr lang="en-US" dirty="0"/>
          </a:p>
        </p:txBody>
      </p:sp>
      <p:sp>
        <p:nvSpPr>
          <p:cNvPr id="3" name="Text Placeholder 2"/>
          <p:cNvSpPr>
            <a:spLocks noGrp="1"/>
          </p:cNvSpPr>
          <p:nvPr>
            <p:ph type="body" sz="quarter" idx="10"/>
          </p:nvPr>
        </p:nvSpPr>
        <p:spPr>
          <a:xfrm>
            <a:off x="312057" y="1115423"/>
            <a:ext cx="8572500" cy="4485277"/>
          </a:xfrm>
        </p:spPr>
        <p:txBody>
          <a:bodyPr/>
          <a:lstStyle/>
          <a:p>
            <a:r>
              <a:rPr lang="en-US" sz="1600" dirty="0" smtClean="0"/>
              <a:t>Conduct monthly design reviews to:</a:t>
            </a:r>
          </a:p>
          <a:p>
            <a:pPr lvl="1"/>
            <a:r>
              <a:rPr lang="en-US" sz="1400" dirty="0" smtClean="0"/>
              <a:t>Evaluate progress</a:t>
            </a:r>
          </a:p>
          <a:p>
            <a:pPr lvl="1"/>
            <a:r>
              <a:rPr lang="en-US" sz="1400" dirty="0" smtClean="0"/>
              <a:t>Review subsystem definitions:</a:t>
            </a:r>
          </a:p>
          <a:p>
            <a:pPr lvl="2"/>
            <a:r>
              <a:rPr lang="en-US" sz="1200" dirty="0" smtClean="0">
                <a:solidFill>
                  <a:schemeClr val="tx2"/>
                </a:solidFill>
              </a:rPr>
              <a:t>Subsystem descriptions and algorithm descriptions and interfaces</a:t>
            </a:r>
          </a:p>
          <a:p>
            <a:pPr lvl="1"/>
            <a:r>
              <a:rPr lang="en-US" sz="1400" dirty="0"/>
              <a:t>Discuss problem areas &amp; develop solutions</a:t>
            </a:r>
          </a:p>
          <a:p>
            <a:pPr lvl="1"/>
            <a:r>
              <a:rPr lang="en-US" sz="1400" dirty="0" smtClean="0"/>
              <a:t>Review system performance </a:t>
            </a:r>
            <a:r>
              <a:rPr lang="en-US" sz="1400" dirty="0"/>
              <a:t>requirements (operational concept) </a:t>
            </a:r>
            <a:endParaRPr lang="en-US" sz="1400" dirty="0" smtClean="0"/>
          </a:p>
          <a:p>
            <a:pPr lvl="1"/>
            <a:r>
              <a:rPr lang="en-US" sz="1400" dirty="0" smtClean="0"/>
              <a:t>Refine product performance requirements (operational concept) as necessary </a:t>
            </a:r>
            <a:r>
              <a:rPr lang="en-US" sz="1400" dirty="0"/>
              <a:t>to accommodate issues encountered during product development and integration</a:t>
            </a:r>
          </a:p>
          <a:p>
            <a:pPr lvl="1"/>
            <a:endParaRPr lang="en-US" sz="1400" dirty="0"/>
          </a:p>
          <a:p>
            <a:r>
              <a:rPr lang="en-US" sz="1600" dirty="0" smtClean="0"/>
              <a:t>Evaluate subsystem performance specifications and algorithm interface descriptions and software architecture:</a:t>
            </a:r>
          </a:p>
          <a:p>
            <a:pPr lvl="1"/>
            <a:r>
              <a:rPr lang="en-US" sz="1400" dirty="0"/>
              <a:t>Motor &amp; Steering </a:t>
            </a:r>
            <a:r>
              <a:rPr lang="en-US" sz="1400" dirty="0" smtClean="0"/>
              <a:t>Control Subsystem</a:t>
            </a:r>
          </a:p>
          <a:p>
            <a:pPr lvl="1"/>
            <a:r>
              <a:rPr lang="en-US" sz="1400" dirty="0"/>
              <a:t>Line-Follower </a:t>
            </a:r>
            <a:r>
              <a:rPr lang="en-US" sz="1400" dirty="0" smtClean="0"/>
              <a:t>Sensor Subsystem</a:t>
            </a:r>
          </a:p>
          <a:p>
            <a:pPr lvl="1"/>
            <a:r>
              <a:rPr lang="en-US" sz="1400" dirty="0" smtClean="0"/>
              <a:t>Obstacle Detection  Subsystem (acoustic and/or distance sensor)</a:t>
            </a:r>
          </a:p>
          <a:p>
            <a:pPr lvl="1"/>
            <a:r>
              <a:rPr lang="en-US" sz="1400" dirty="0" smtClean="0"/>
              <a:t>Controller </a:t>
            </a:r>
            <a:r>
              <a:rPr lang="en-US" sz="1400" dirty="0"/>
              <a:t>Software Executive </a:t>
            </a:r>
            <a:r>
              <a:rPr lang="en-US" sz="1400" dirty="0" smtClean="0"/>
              <a:t>Program Subsystem</a:t>
            </a:r>
          </a:p>
          <a:p>
            <a:endParaRPr lang="en-US" sz="1600" dirty="0" smtClean="0"/>
          </a:p>
          <a:p>
            <a:r>
              <a:rPr lang="en-US" sz="1600" dirty="0" smtClean="0">
                <a:solidFill>
                  <a:schemeClr val="accent4"/>
                </a:solidFill>
              </a:rPr>
              <a:t>Develop </a:t>
            </a:r>
            <a:r>
              <a:rPr lang="en-US" sz="1600" dirty="0">
                <a:solidFill>
                  <a:schemeClr val="accent4"/>
                </a:solidFill>
              </a:rPr>
              <a:t>and conduct </a:t>
            </a:r>
            <a:r>
              <a:rPr lang="en-US" sz="1600" dirty="0" smtClean="0">
                <a:solidFill>
                  <a:schemeClr val="accent4"/>
                </a:solidFill>
              </a:rPr>
              <a:t>tests </a:t>
            </a:r>
            <a:r>
              <a:rPr lang="en-US" sz="1600" dirty="0">
                <a:solidFill>
                  <a:schemeClr val="accent4"/>
                </a:solidFill>
              </a:rPr>
              <a:t>to prove product meets </a:t>
            </a:r>
            <a:r>
              <a:rPr lang="en-US" sz="1600" dirty="0" smtClean="0">
                <a:solidFill>
                  <a:schemeClr val="accent4"/>
                </a:solidFill>
              </a:rPr>
              <a:t>performance requirements</a:t>
            </a:r>
            <a:endParaRPr lang="en-US" dirty="0"/>
          </a:p>
        </p:txBody>
      </p:sp>
      <p:sp>
        <p:nvSpPr>
          <p:cNvPr id="5" name="TextBox 4"/>
          <p:cNvSpPr txBox="1"/>
          <p:nvPr/>
        </p:nvSpPr>
        <p:spPr>
          <a:xfrm>
            <a:off x="1584134" y="5661908"/>
            <a:ext cx="5799645" cy="523220"/>
          </a:xfrm>
          <a:prstGeom prst="rect">
            <a:avLst/>
          </a:prstGeom>
          <a:noFill/>
        </p:spPr>
        <p:txBody>
          <a:bodyPr wrap="square" rtlCol="0">
            <a:spAutoFit/>
          </a:bodyPr>
          <a:lstStyle/>
          <a:p>
            <a:r>
              <a:rPr lang="en-US" dirty="0" smtClean="0">
                <a:solidFill>
                  <a:schemeClr val="accent1"/>
                </a:solidFill>
              </a:rPr>
              <a:t>Note: this committee will comprise 1 member of the 4 teams to implement a Systems Engineering “Executive Committee”</a:t>
            </a:r>
          </a:p>
        </p:txBody>
      </p:sp>
      <p:pic>
        <p:nvPicPr>
          <p:cNvPr id="8" name="Picture 7" descr="exploring.jpg"/>
          <p:cNvPicPr>
            <a:picLocks noChangeAspect="1"/>
          </p:cNvPicPr>
          <p:nvPr/>
        </p:nvPicPr>
        <p:blipFill>
          <a:blip r:embed="rId2" cstate="print"/>
          <a:stretch>
            <a:fillRect/>
          </a:stretch>
        </p:blipFill>
        <p:spPr>
          <a:xfrm>
            <a:off x="157483" y="6120854"/>
            <a:ext cx="676274" cy="676274"/>
          </a:xfrm>
          <a:prstGeom prst="rect">
            <a:avLst/>
          </a:prstGeom>
        </p:spPr>
      </p:pic>
      <p:pic>
        <p:nvPicPr>
          <p:cNvPr id="9"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25131571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Work Breakdown Structure (WBS)</a:t>
            </a:r>
            <a:endParaRPr lang="en-US" dirty="0"/>
          </a:p>
        </p:txBody>
      </p:sp>
      <p:sp>
        <p:nvSpPr>
          <p:cNvPr id="4" name="Rectangle 3"/>
          <p:cNvSpPr/>
          <p:nvPr/>
        </p:nvSpPr>
        <p:spPr>
          <a:xfrm>
            <a:off x="244636" y="2172065"/>
            <a:ext cx="1576544" cy="69250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91296" y="2161693"/>
            <a:ext cx="1685920" cy="738664"/>
          </a:xfrm>
          <a:prstGeom prst="rect">
            <a:avLst/>
          </a:prstGeom>
          <a:noFill/>
        </p:spPr>
        <p:txBody>
          <a:bodyPr wrap="square" rtlCol="0">
            <a:spAutoFit/>
          </a:bodyPr>
          <a:lstStyle/>
          <a:p>
            <a:r>
              <a:rPr lang="en-US" dirty="0">
                <a:solidFill>
                  <a:schemeClr val="tx1"/>
                </a:solidFill>
              </a:rPr>
              <a:t>Motor &amp; Steering </a:t>
            </a:r>
            <a:r>
              <a:rPr lang="en-US" dirty="0" smtClean="0">
                <a:solidFill>
                  <a:schemeClr val="tx1"/>
                </a:solidFill>
              </a:rPr>
              <a:t>Control Subsystem</a:t>
            </a:r>
          </a:p>
        </p:txBody>
      </p:sp>
      <p:sp>
        <p:nvSpPr>
          <p:cNvPr id="6" name="Rectangle 5"/>
          <p:cNvSpPr/>
          <p:nvPr/>
        </p:nvSpPr>
        <p:spPr>
          <a:xfrm>
            <a:off x="2082956" y="2171627"/>
            <a:ext cx="1576544" cy="69294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057490" y="2172065"/>
            <a:ext cx="1685920" cy="738664"/>
          </a:xfrm>
          <a:prstGeom prst="rect">
            <a:avLst/>
          </a:prstGeom>
          <a:noFill/>
        </p:spPr>
        <p:txBody>
          <a:bodyPr wrap="square" rtlCol="0">
            <a:spAutoFit/>
          </a:bodyPr>
          <a:lstStyle/>
          <a:p>
            <a:r>
              <a:rPr lang="en-US" dirty="0" smtClean="0">
                <a:solidFill>
                  <a:schemeClr val="tx1"/>
                </a:solidFill>
              </a:rPr>
              <a:t>Line-Follower Sensor Subsystem</a:t>
            </a:r>
          </a:p>
        </p:txBody>
      </p:sp>
      <p:sp>
        <p:nvSpPr>
          <p:cNvPr id="8" name="Rectangle 7"/>
          <p:cNvSpPr/>
          <p:nvPr/>
        </p:nvSpPr>
        <p:spPr>
          <a:xfrm>
            <a:off x="3856516" y="2168189"/>
            <a:ext cx="1576544" cy="6963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4481" y="2155042"/>
            <a:ext cx="1685920" cy="738664"/>
          </a:xfrm>
          <a:prstGeom prst="rect">
            <a:avLst/>
          </a:prstGeom>
          <a:noFill/>
        </p:spPr>
        <p:txBody>
          <a:bodyPr wrap="square" rtlCol="0">
            <a:spAutoFit/>
          </a:bodyPr>
          <a:lstStyle/>
          <a:p>
            <a:r>
              <a:rPr lang="en-US" dirty="0" smtClean="0">
                <a:solidFill>
                  <a:schemeClr val="tx1"/>
                </a:solidFill>
              </a:rPr>
              <a:t>Obstacle Detection Subsystem</a:t>
            </a:r>
          </a:p>
        </p:txBody>
      </p:sp>
      <p:sp>
        <p:nvSpPr>
          <p:cNvPr id="10" name="Rectangle 9"/>
          <p:cNvSpPr/>
          <p:nvPr/>
        </p:nvSpPr>
        <p:spPr>
          <a:xfrm>
            <a:off x="5573006" y="2156386"/>
            <a:ext cx="1691550" cy="70818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516025" y="2161693"/>
            <a:ext cx="1825308" cy="738664"/>
          </a:xfrm>
          <a:prstGeom prst="rect">
            <a:avLst/>
          </a:prstGeom>
          <a:noFill/>
        </p:spPr>
        <p:txBody>
          <a:bodyPr wrap="square" rtlCol="0">
            <a:spAutoFit/>
          </a:bodyPr>
          <a:lstStyle/>
          <a:p>
            <a:r>
              <a:rPr lang="en-US" dirty="0" smtClean="0">
                <a:solidFill>
                  <a:schemeClr val="tx1"/>
                </a:solidFill>
              </a:rPr>
              <a:t>Software Executive Program Subsystem</a:t>
            </a:r>
          </a:p>
        </p:txBody>
      </p:sp>
      <p:sp>
        <p:nvSpPr>
          <p:cNvPr id="12" name="Rectangle 11"/>
          <p:cNvSpPr/>
          <p:nvPr/>
        </p:nvSpPr>
        <p:spPr>
          <a:xfrm>
            <a:off x="7376956" y="2151765"/>
            <a:ext cx="1576544" cy="71280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264556" y="2151766"/>
            <a:ext cx="1810864" cy="738664"/>
          </a:xfrm>
          <a:prstGeom prst="rect">
            <a:avLst/>
          </a:prstGeom>
          <a:noFill/>
        </p:spPr>
        <p:txBody>
          <a:bodyPr wrap="square" rtlCol="0">
            <a:spAutoFit/>
          </a:bodyPr>
          <a:lstStyle/>
          <a:p>
            <a:r>
              <a:rPr lang="en-US" dirty="0">
                <a:solidFill>
                  <a:schemeClr val="tx1"/>
                </a:solidFill>
              </a:rPr>
              <a:t>System Engineering &amp; Project </a:t>
            </a:r>
            <a:r>
              <a:rPr lang="en-US" dirty="0" smtClean="0">
                <a:solidFill>
                  <a:schemeClr val="tx1"/>
                </a:solidFill>
              </a:rPr>
              <a:t>Mgmt. </a:t>
            </a:r>
          </a:p>
        </p:txBody>
      </p:sp>
      <p:sp>
        <p:nvSpPr>
          <p:cNvPr id="14" name="Rectangle 13"/>
          <p:cNvSpPr/>
          <p:nvPr/>
        </p:nvSpPr>
        <p:spPr>
          <a:xfrm>
            <a:off x="3855964" y="902085"/>
            <a:ext cx="1576544" cy="71280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43564" y="902086"/>
            <a:ext cx="1810864" cy="738664"/>
          </a:xfrm>
          <a:prstGeom prst="rect">
            <a:avLst/>
          </a:prstGeom>
          <a:noFill/>
        </p:spPr>
        <p:txBody>
          <a:bodyPr wrap="square" rtlCol="0">
            <a:spAutoFit/>
          </a:bodyPr>
          <a:lstStyle/>
          <a:p>
            <a:r>
              <a:rPr lang="en-US" dirty="0" err="1" smtClean="0">
                <a:solidFill>
                  <a:schemeClr val="tx1"/>
                </a:solidFill>
              </a:rPr>
              <a:t>autoAuto</a:t>
            </a:r>
            <a:r>
              <a:rPr lang="en-US" dirty="0" smtClean="0">
                <a:solidFill>
                  <a:schemeClr val="tx1"/>
                </a:solidFill>
              </a:rPr>
              <a:t> Autonomous</a:t>
            </a:r>
          </a:p>
          <a:p>
            <a:r>
              <a:rPr lang="en-US" dirty="0" smtClean="0">
                <a:solidFill>
                  <a:schemeClr val="tx1"/>
                </a:solidFill>
              </a:rPr>
              <a:t>Vehicle Product </a:t>
            </a:r>
          </a:p>
        </p:txBody>
      </p:sp>
      <p:cxnSp>
        <p:nvCxnSpPr>
          <p:cNvPr id="17" name="Straight Connector 16"/>
          <p:cNvCxnSpPr/>
          <p:nvPr/>
        </p:nvCxnSpPr>
        <p:spPr>
          <a:xfrm>
            <a:off x="1032908" y="1710684"/>
            <a:ext cx="71370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4" idx="0"/>
          </p:cNvCxnSpPr>
          <p:nvPr/>
        </p:nvCxnSpPr>
        <p:spPr>
          <a:xfrm flipH="1">
            <a:off x="1032908" y="1710684"/>
            <a:ext cx="1348" cy="46138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p:cNvCxnSpPr>
          <p:nvPr/>
        </p:nvCxnSpPr>
        <p:spPr>
          <a:xfrm flipV="1">
            <a:off x="2871228" y="1710684"/>
            <a:ext cx="1348" cy="46094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14" idx="2"/>
          </p:cNvCxnSpPr>
          <p:nvPr/>
        </p:nvCxnSpPr>
        <p:spPr>
          <a:xfrm flipH="1" flipV="1">
            <a:off x="4644236" y="1614888"/>
            <a:ext cx="552" cy="55330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0"/>
          </p:cNvCxnSpPr>
          <p:nvPr/>
        </p:nvCxnSpPr>
        <p:spPr>
          <a:xfrm flipV="1">
            <a:off x="6428679" y="1710684"/>
            <a:ext cx="0" cy="451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0"/>
          </p:cNvCxnSpPr>
          <p:nvPr/>
        </p:nvCxnSpPr>
        <p:spPr>
          <a:xfrm flipV="1">
            <a:off x="8165228" y="1710684"/>
            <a:ext cx="4760" cy="44108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0" y="2952416"/>
            <a:ext cx="1934526" cy="3016210"/>
          </a:xfrm>
          <a:prstGeom prst="rect">
            <a:avLst/>
          </a:prstGeom>
          <a:noFill/>
        </p:spPr>
        <p:txBody>
          <a:bodyPr wrap="square" rtlCol="0">
            <a:spAutoFit/>
          </a:bodyPr>
          <a:lstStyle/>
          <a:p>
            <a:pPr marL="285750" indent="-285750" algn="l">
              <a:buFont typeface="Arial" pitchFamily="34" charset="0"/>
              <a:buChar char="•"/>
            </a:pPr>
            <a:r>
              <a:rPr lang="en-US" sz="1000" dirty="0" smtClean="0">
                <a:solidFill>
                  <a:schemeClr val="tx1"/>
                </a:solidFill>
              </a:rPr>
              <a:t>Understand motor controller and encoder </a:t>
            </a:r>
          </a:p>
          <a:p>
            <a:pPr marL="285750" indent="-285750" algn="l">
              <a:buFont typeface="Arial" pitchFamily="34" charset="0"/>
              <a:buChar char="•"/>
            </a:pPr>
            <a:endParaRPr lang="en-US" sz="1000" dirty="0">
              <a:solidFill>
                <a:schemeClr val="tx1"/>
              </a:solidFill>
            </a:endParaRPr>
          </a:p>
          <a:p>
            <a:pPr marL="285750" indent="-285750" algn="l">
              <a:buFont typeface="Arial" pitchFamily="34" charset="0"/>
              <a:buChar char="•"/>
            </a:pPr>
            <a:r>
              <a:rPr lang="en-US" sz="1000" dirty="0" smtClean="0">
                <a:solidFill>
                  <a:schemeClr val="tx1"/>
                </a:solidFill>
              </a:rPr>
              <a:t>Perhaps characterize </a:t>
            </a:r>
            <a:r>
              <a:rPr lang="en-US" sz="1000" dirty="0">
                <a:solidFill>
                  <a:schemeClr val="tx1"/>
                </a:solidFill>
              </a:rPr>
              <a:t>encoder </a:t>
            </a:r>
            <a:r>
              <a:rPr lang="en-US" sz="1000" dirty="0" smtClean="0">
                <a:solidFill>
                  <a:schemeClr val="tx1"/>
                </a:solidFill>
              </a:rPr>
              <a:t>output</a:t>
            </a:r>
          </a:p>
          <a:p>
            <a:pPr marL="285750" indent="-285750" algn="l">
              <a:buFont typeface="Arial" pitchFamily="34" charset="0"/>
              <a:buChar char="•"/>
            </a:pPr>
            <a:endParaRPr lang="en-US" sz="1000" dirty="0" smtClean="0">
              <a:solidFill>
                <a:schemeClr val="tx1"/>
              </a:solidFill>
            </a:endParaRPr>
          </a:p>
          <a:p>
            <a:pPr marL="285750" indent="-285750" algn="l">
              <a:buFont typeface="Arial" pitchFamily="34" charset="0"/>
              <a:buChar char="•"/>
            </a:pPr>
            <a:r>
              <a:rPr lang="en-US" sz="1000" dirty="0" smtClean="0">
                <a:solidFill>
                  <a:schemeClr val="tx1"/>
                </a:solidFill>
              </a:rPr>
              <a:t>Develop </a:t>
            </a:r>
            <a:r>
              <a:rPr lang="en-US" sz="1000" dirty="0">
                <a:solidFill>
                  <a:schemeClr val="tx1"/>
                </a:solidFill>
              </a:rPr>
              <a:t>algorithm to proportionally control motor </a:t>
            </a:r>
            <a:r>
              <a:rPr lang="en-US" sz="1000" dirty="0" smtClean="0">
                <a:solidFill>
                  <a:schemeClr val="tx1"/>
                </a:solidFill>
              </a:rPr>
              <a:t>speed</a:t>
            </a:r>
          </a:p>
          <a:p>
            <a:pPr marL="285750" indent="-285750" algn="l">
              <a:buFont typeface="Arial" pitchFamily="34" charset="0"/>
              <a:buChar char="•"/>
            </a:pPr>
            <a:endParaRPr lang="en-US" sz="1000" dirty="0" smtClean="0">
              <a:solidFill>
                <a:schemeClr val="tx1"/>
              </a:solidFill>
            </a:endParaRPr>
          </a:p>
          <a:p>
            <a:pPr marL="285750" indent="-285750" algn="l">
              <a:buFont typeface="Arial" pitchFamily="34" charset="0"/>
              <a:buChar char="•"/>
            </a:pPr>
            <a:r>
              <a:rPr lang="en-US" sz="1000" dirty="0" smtClean="0">
                <a:solidFill>
                  <a:schemeClr val="tx1"/>
                </a:solidFill>
              </a:rPr>
              <a:t>Develop </a:t>
            </a:r>
            <a:r>
              <a:rPr lang="en-US" sz="1000" dirty="0">
                <a:solidFill>
                  <a:schemeClr val="tx1"/>
                </a:solidFill>
              </a:rPr>
              <a:t>algorithm to implement variable </a:t>
            </a:r>
            <a:r>
              <a:rPr lang="en-US" sz="1000" dirty="0" smtClean="0">
                <a:solidFill>
                  <a:schemeClr val="tx1"/>
                </a:solidFill>
              </a:rPr>
              <a:t>steering</a:t>
            </a:r>
          </a:p>
          <a:p>
            <a:pPr marL="285750" indent="-285750" algn="l">
              <a:buFont typeface="Arial" pitchFamily="34" charset="0"/>
              <a:buChar char="•"/>
            </a:pPr>
            <a:endParaRPr lang="en-US" sz="1000" dirty="0" smtClean="0">
              <a:solidFill>
                <a:schemeClr val="tx1"/>
              </a:solidFill>
            </a:endParaRPr>
          </a:p>
          <a:p>
            <a:pPr marL="285750" indent="-285750" algn="l">
              <a:buFont typeface="Arial" pitchFamily="34" charset="0"/>
              <a:buChar char="•"/>
            </a:pPr>
            <a:r>
              <a:rPr lang="en-US" sz="1000" dirty="0" smtClean="0">
                <a:solidFill>
                  <a:schemeClr val="tx1"/>
                </a:solidFill>
              </a:rPr>
              <a:t>Develop motor </a:t>
            </a:r>
            <a:r>
              <a:rPr lang="en-US" sz="1000" dirty="0">
                <a:solidFill>
                  <a:schemeClr val="tx1"/>
                </a:solidFill>
              </a:rPr>
              <a:t>speed and steering control </a:t>
            </a:r>
            <a:r>
              <a:rPr lang="en-US" sz="1000" dirty="0" smtClean="0">
                <a:solidFill>
                  <a:schemeClr val="tx1"/>
                </a:solidFill>
              </a:rPr>
              <a:t>performance </a:t>
            </a:r>
            <a:r>
              <a:rPr lang="en-US" sz="1000" dirty="0">
                <a:solidFill>
                  <a:schemeClr val="tx1"/>
                </a:solidFill>
              </a:rPr>
              <a:t>specifications and algorithm </a:t>
            </a:r>
            <a:r>
              <a:rPr lang="en-US" sz="1000" dirty="0" smtClean="0">
                <a:solidFill>
                  <a:schemeClr val="tx1"/>
                </a:solidFill>
              </a:rPr>
              <a:t>interfaces</a:t>
            </a:r>
            <a:endParaRPr lang="en-US" sz="1100" dirty="0" smtClean="0">
              <a:solidFill>
                <a:schemeClr val="tx1"/>
              </a:solidFill>
            </a:endParaRPr>
          </a:p>
        </p:txBody>
      </p:sp>
      <p:sp>
        <p:nvSpPr>
          <p:cNvPr id="31" name="TextBox 30"/>
          <p:cNvSpPr txBox="1"/>
          <p:nvPr/>
        </p:nvSpPr>
        <p:spPr>
          <a:xfrm>
            <a:off x="1929322" y="2960439"/>
            <a:ext cx="1885159" cy="2092881"/>
          </a:xfrm>
          <a:prstGeom prst="rect">
            <a:avLst/>
          </a:prstGeom>
          <a:noFill/>
        </p:spPr>
        <p:txBody>
          <a:bodyPr wrap="square" rtlCol="0">
            <a:spAutoFit/>
          </a:bodyPr>
          <a:lstStyle/>
          <a:p>
            <a:pPr marL="285750" indent="-285750" algn="l">
              <a:buFont typeface="Arial" pitchFamily="34" charset="0"/>
              <a:buChar char="•"/>
            </a:pPr>
            <a:r>
              <a:rPr lang="en-US" sz="1000" dirty="0" smtClean="0">
                <a:solidFill>
                  <a:schemeClr val="tx1"/>
                </a:solidFill>
              </a:rPr>
              <a:t>Characterize </a:t>
            </a:r>
            <a:r>
              <a:rPr lang="en-US" sz="1000" dirty="0">
                <a:solidFill>
                  <a:schemeClr val="tx1"/>
                </a:solidFill>
              </a:rPr>
              <a:t>sensor performance to define the line track-error </a:t>
            </a:r>
            <a:r>
              <a:rPr lang="en-US" sz="1000" dirty="0" smtClean="0">
                <a:solidFill>
                  <a:schemeClr val="tx1"/>
                </a:solidFill>
              </a:rPr>
              <a:t>output</a:t>
            </a:r>
          </a:p>
          <a:p>
            <a:pPr marL="285750" indent="-285750" algn="l">
              <a:buFont typeface="Arial" pitchFamily="34" charset="0"/>
              <a:buChar char="•"/>
            </a:pPr>
            <a:endParaRPr lang="en-US" sz="1000" dirty="0">
              <a:solidFill>
                <a:schemeClr val="tx1"/>
              </a:solidFill>
            </a:endParaRPr>
          </a:p>
          <a:p>
            <a:pPr marL="285750" indent="-285750" algn="l">
              <a:buFont typeface="Arial" pitchFamily="34" charset="0"/>
              <a:buChar char="•"/>
            </a:pPr>
            <a:r>
              <a:rPr lang="en-US" sz="1000" dirty="0">
                <a:solidFill>
                  <a:schemeClr val="tx1"/>
                </a:solidFill>
              </a:rPr>
              <a:t>Develop algorithm to provide error signal to </a:t>
            </a:r>
            <a:r>
              <a:rPr lang="en-US" sz="1000" dirty="0" smtClean="0">
                <a:solidFill>
                  <a:schemeClr val="tx1"/>
                </a:solidFill>
              </a:rPr>
              <a:t>controller</a:t>
            </a:r>
          </a:p>
          <a:p>
            <a:pPr marL="285750" indent="-285750" algn="l">
              <a:buFont typeface="Arial" pitchFamily="34" charset="0"/>
              <a:buChar char="•"/>
            </a:pPr>
            <a:endParaRPr lang="en-US" sz="1000" dirty="0">
              <a:solidFill>
                <a:schemeClr val="tx1"/>
              </a:solidFill>
            </a:endParaRPr>
          </a:p>
          <a:p>
            <a:pPr marL="285750" lvl="1" indent="-285750" algn="l">
              <a:buFont typeface="Arial" pitchFamily="34" charset="0"/>
              <a:buChar char="•"/>
            </a:pPr>
            <a:r>
              <a:rPr lang="en-US" sz="1000" dirty="0">
                <a:solidFill>
                  <a:schemeClr val="tx1"/>
                </a:solidFill>
              </a:rPr>
              <a:t>Develop performance specification &amp; algorithm </a:t>
            </a:r>
            <a:r>
              <a:rPr lang="en-US" sz="1000" dirty="0" smtClean="0">
                <a:solidFill>
                  <a:schemeClr val="tx1"/>
                </a:solidFill>
              </a:rPr>
              <a:t>interface</a:t>
            </a:r>
            <a:endParaRPr lang="en-US" sz="1000" dirty="0">
              <a:solidFill>
                <a:schemeClr val="tx1"/>
              </a:solidFill>
            </a:endParaRPr>
          </a:p>
          <a:p>
            <a:pPr marL="285750" indent="-285750" algn="l">
              <a:buFont typeface="Arial" pitchFamily="34" charset="0"/>
              <a:buChar char="•"/>
            </a:pPr>
            <a:endParaRPr lang="en-US" sz="1000" dirty="0" smtClean="0">
              <a:solidFill>
                <a:schemeClr val="tx1"/>
              </a:solidFill>
            </a:endParaRPr>
          </a:p>
        </p:txBody>
      </p:sp>
      <p:sp>
        <p:nvSpPr>
          <p:cNvPr id="32" name="TextBox 31"/>
          <p:cNvSpPr txBox="1"/>
          <p:nvPr/>
        </p:nvSpPr>
        <p:spPr>
          <a:xfrm>
            <a:off x="3743410" y="2958125"/>
            <a:ext cx="1829596" cy="3016210"/>
          </a:xfrm>
          <a:prstGeom prst="rect">
            <a:avLst/>
          </a:prstGeom>
          <a:noFill/>
        </p:spPr>
        <p:txBody>
          <a:bodyPr wrap="square" rtlCol="0">
            <a:spAutoFit/>
          </a:bodyPr>
          <a:lstStyle/>
          <a:p>
            <a:pPr marL="171450" indent="-171450" algn="l">
              <a:buFont typeface="Arial" pitchFamily="34" charset="0"/>
              <a:buChar char="•"/>
            </a:pPr>
            <a:r>
              <a:rPr lang="en-US" sz="1000" dirty="0" smtClean="0">
                <a:solidFill>
                  <a:schemeClr val="tx1"/>
                </a:solidFill>
              </a:rPr>
              <a:t>Characterize acoustic sensor performance</a:t>
            </a:r>
          </a:p>
          <a:p>
            <a:pPr marL="171450" indent="-171450" algn="l">
              <a:buFont typeface="Arial" pitchFamily="34" charset="0"/>
              <a:buChar char="•"/>
            </a:pPr>
            <a:endParaRPr lang="en-US" sz="1000" dirty="0">
              <a:solidFill>
                <a:schemeClr val="tx1"/>
              </a:solidFill>
            </a:endParaRPr>
          </a:p>
          <a:p>
            <a:pPr marL="171450" indent="-171450" algn="l">
              <a:buFont typeface="Arial" pitchFamily="34" charset="0"/>
              <a:buChar char="•"/>
            </a:pPr>
            <a:r>
              <a:rPr lang="en-US" sz="1000" dirty="0" smtClean="0">
                <a:solidFill>
                  <a:schemeClr val="tx1"/>
                </a:solidFill>
              </a:rPr>
              <a:t>Characterize and investigate use of IR distance sensor</a:t>
            </a:r>
          </a:p>
          <a:p>
            <a:pPr marL="171450" indent="-171450" algn="l">
              <a:buFont typeface="Arial" pitchFamily="34" charset="0"/>
              <a:buChar char="•"/>
            </a:pPr>
            <a:endParaRPr lang="en-US" sz="1000" dirty="0">
              <a:solidFill>
                <a:schemeClr val="tx1"/>
              </a:solidFill>
            </a:endParaRPr>
          </a:p>
          <a:p>
            <a:pPr marL="171450" indent="-171450" algn="l">
              <a:buFont typeface="Arial" pitchFamily="34" charset="0"/>
              <a:buChar char="•"/>
            </a:pPr>
            <a:r>
              <a:rPr lang="en-US" sz="1000" dirty="0" smtClean="0">
                <a:solidFill>
                  <a:schemeClr val="tx1"/>
                </a:solidFill>
              </a:rPr>
              <a:t>Decide whether to use both sensors integrated or which single sensor to use</a:t>
            </a:r>
          </a:p>
          <a:p>
            <a:pPr marL="171450" indent="-171450" algn="l">
              <a:buFont typeface="Arial" pitchFamily="34" charset="0"/>
              <a:buChar char="•"/>
            </a:pPr>
            <a:endParaRPr lang="en-US" sz="1000" dirty="0">
              <a:solidFill>
                <a:schemeClr val="tx1"/>
              </a:solidFill>
            </a:endParaRPr>
          </a:p>
          <a:p>
            <a:pPr marL="171450" indent="-171450" algn="l">
              <a:buFont typeface="Arial" pitchFamily="34" charset="0"/>
              <a:buChar char="•"/>
            </a:pPr>
            <a:r>
              <a:rPr lang="en-US" sz="1000" dirty="0">
                <a:solidFill>
                  <a:schemeClr val="tx1"/>
                </a:solidFill>
              </a:rPr>
              <a:t>Develop obstacle detection algorithm</a:t>
            </a:r>
          </a:p>
          <a:p>
            <a:pPr marL="171450" indent="-171450" algn="l">
              <a:buFont typeface="Arial" pitchFamily="34" charset="0"/>
              <a:buChar char="•"/>
            </a:pPr>
            <a:endParaRPr lang="en-US" sz="1000" dirty="0" smtClean="0">
              <a:solidFill>
                <a:schemeClr val="tx1"/>
              </a:solidFill>
            </a:endParaRPr>
          </a:p>
          <a:p>
            <a:pPr marL="171450" indent="-171450" algn="l">
              <a:buFont typeface="Arial" pitchFamily="34" charset="0"/>
              <a:buChar char="•"/>
            </a:pPr>
            <a:r>
              <a:rPr lang="en-US" sz="1000" dirty="0">
                <a:solidFill>
                  <a:schemeClr val="tx1"/>
                </a:solidFill>
              </a:rPr>
              <a:t>Develop performance specification &amp; algorithm interface</a:t>
            </a:r>
          </a:p>
          <a:p>
            <a:pPr marL="171450" indent="-171450" algn="l">
              <a:buFont typeface="Arial" pitchFamily="34" charset="0"/>
              <a:buChar char="•"/>
            </a:pPr>
            <a:endParaRPr lang="en-US" sz="1000" dirty="0" smtClean="0">
              <a:solidFill>
                <a:schemeClr val="tx1"/>
              </a:solidFill>
            </a:endParaRPr>
          </a:p>
        </p:txBody>
      </p:sp>
      <p:sp>
        <p:nvSpPr>
          <p:cNvPr id="33" name="TextBox 32"/>
          <p:cNvSpPr txBox="1"/>
          <p:nvPr/>
        </p:nvSpPr>
        <p:spPr>
          <a:xfrm>
            <a:off x="5489096" y="2966148"/>
            <a:ext cx="1879167" cy="3016210"/>
          </a:xfrm>
          <a:prstGeom prst="rect">
            <a:avLst/>
          </a:prstGeom>
          <a:noFill/>
        </p:spPr>
        <p:txBody>
          <a:bodyPr wrap="square" rtlCol="0">
            <a:spAutoFit/>
          </a:bodyPr>
          <a:lstStyle/>
          <a:p>
            <a:pPr marL="285750" lvl="1" indent="-285750" algn="l">
              <a:buFont typeface="Arial" pitchFamily="34" charset="0"/>
              <a:buChar char="•"/>
            </a:pPr>
            <a:r>
              <a:rPr lang="en-US" sz="1000" dirty="0" smtClean="0">
                <a:solidFill>
                  <a:schemeClr val="tx1"/>
                </a:solidFill>
              </a:rPr>
              <a:t>Develop software architecture</a:t>
            </a:r>
          </a:p>
          <a:p>
            <a:pPr marL="285750" lvl="1" indent="-285750" algn="l">
              <a:buFont typeface="Arial" pitchFamily="34" charset="0"/>
              <a:buChar char="•"/>
            </a:pPr>
            <a:endParaRPr lang="en-US" sz="1000" dirty="0">
              <a:solidFill>
                <a:schemeClr val="tx1"/>
              </a:solidFill>
            </a:endParaRPr>
          </a:p>
          <a:p>
            <a:pPr marL="285750" lvl="1" indent="-285750" algn="l">
              <a:buFont typeface="Arial" pitchFamily="34" charset="0"/>
              <a:buChar char="•"/>
            </a:pPr>
            <a:r>
              <a:rPr lang="en-US" sz="1000" dirty="0">
                <a:solidFill>
                  <a:schemeClr val="tx1"/>
                </a:solidFill>
              </a:rPr>
              <a:t>Integrate algorithms</a:t>
            </a:r>
          </a:p>
          <a:p>
            <a:pPr marL="285750" lvl="1" indent="-285750" algn="l">
              <a:buFont typeface="Arial" pitchFamily="34" charset="0"/>
              <a:buChar char="•"/>
            </a:pPr>
            <a:endParaRPr lang="en-US" sz="1000" dirty="0" smtClean="0">
              <a:solidFill>
                <a:schemeClr val="tx1"/>
              </a:solidFill>
            </a:endParaRPr>
          </a:p>
          <a:p>
            <a:pPr marL="285750" lvl="1" indent="-285750" algn="l">
              <a:buFont typeface="Arial" pitchFamily="34" charset="0"/>
              <a:buChar char="•"/>
            </a:pPr>
            <a:r>
              <a:rPr lang="en-US" sz="1000" dirty="0" smtClean="0">
                <a:solidFill>
                  <a:schemeClr val="tx1"/>
                </a:solidFill>
              </a:rPr>
              <a:t>Develop </a:t>
            </a:r>
            <a:r>
              <a:rPr lang="en-US" sz="1000" dirty="0">
                <a:solidFill>
                  <a:schemeClr val="tx1"/>
                </a:solidFill>
              </a:rPr>
              <a:t>vehicle guidance algorithm </a:t>
            </a:r>
            <a:endParaRPr lang="en-US" sz="1000" dirty="0" smtClean="0">
              <a:solidFill>
                <a:schemeClr val="tx1"/>
              </a:solidFill>
            </a:endParaRPr>
          </a:p>
          <a:p>
            <a:pPr marL="285750" lvl="1" indent="-285750" algn="l">
              <a:buFont typeface="Arial" pitchFamily="34" charset="0"/>
              <a:buChar char="•"/>
            </a:pPr>
            <a:endParaRPr lang="en-US" sz="1000" dirty="0">
              <a:solidFill>
                <a:schemeClr val="tx1"/>
              </a:solidFill>
            </a:endParaRPr>
          </a:p>
          <a:p>
            <a:pPr marL="285750" lvl="1" indent="-285750" algn="l">
              <a:buFont typeface="Arial" pitchFamily="34" charset="0"/>
              <a:buChar char="•"/>
            </a:pPr>
            <a:r>
              <a:rPr lang="en-US" sz="1000" dirty="0" smtClean="0">
                <a:solidFill>
                  <a:schemeClr val="tx1"/>
                </a:solidFill>
              </a:rPr>
              <a:t>Determine </a:t>
            </a:r>
            <a:r>
              <a:rPr lang="en-US" sz="1000" dirty="0">
                <a:solidFill>
                  <a:schemeClr val="tx1"/>
                </a:solidFill>
              </a:rPr>
              <a:t>what to do when an obstacle is </a:t>
            </a:r>
            <a:r>
              <a:rPr lang="en-US" sz="1000" dirty="0" smtClean="0">
                <a:solidFill>
                  <a:schemeClr val="tx1"/>
                </a:solidFill>
              </a:rPr>
              <a:t>detected</a:t>
            </a:r>
          </a:p>
          <a:p>
            <a:pPr marL="285750" lvl="1" indent="-285750" algn="l">
              <a:buFont typeface="Arial" pitchFamily="34" charset="0"/>
              <a:buChar char="•"/>
            </a:pPr>
            <a:endParaRPr lang="en-US" sz="1000" dirty="0">
              <a:solidFill>
                <a:schemeClr val="tx1"/>
              </a:solidFill>
            </a:endParaRPr>
          </a:p>
          <a:p>
            <a:pPr marL="285750" lvl="1" indent="-285750" algn="l">
              <a:buFont typeface="Arial" pitchFamily="34" charset="0"/>
              <a:buChar char="•"/>
            </a:pPr>
            <a:r>
              <a:rPr lang="en-US" sz="1000" dirty="0">
                <a:solidFill>
                  <a:schemeClr val="tx1"/>
                </a:solidFill>
              </a:rPr>
              <a:t>Develop fail-safe watchdog to stop vehicle if something goes wrong or track line </a:t>
            </a:r>
            <a:r>
              <a:rPr lang="en-US" sz="1000" dirty="0" smtClean="0">
                <a:solidFill>
                  <a:schemeClr val="tx1"/>
                </a:solidFill>
              </a:rPr>
              <a:t>ends</a:t>
            </a:r>
          </a:p>
          <a:p>
            <a:pPr marL="285750" lvl="1" indent="-285750" algn="l">
              <a:buFont typeface="Arial" pitchFamily="34" charset="0"/>
              <a:buChar char="•"/>
            </a:pPr>
            <a:endParaRPr lang="en-US" sz="1000" dirty="0">
              <a:solidFill>
                <a:schemeClr val="tx1"/>
              </a:solidFill>
            </a:endParaRPr>
          </a:p>
          <a:p>
            <a:pPr marL="285750" lvl="1" indent="-285750" algn="l">
              <a:buFont typeface="Arial" pitchFamily="34" charset="0"/>
              <a:buChar char="•"/>
            </a:pPr>
            <a:r>
              <a:rPr lang="en-US" sz="1000" dirty="0">
                <a:solidFill>
                  <a:schemeClr val="tx1"/>
                </a:solidFill>
              </a:rPr>
              <a:t>Develop user </a:t>
            </a:r>
            <a:r>
              <a:rPr lang="en-US" sz="1000" dirty="0" smtClean="0">
                <a:solidFill>
                  <a:schemeClr val="tx1"/>
                </a:solidFill>
              </a:rPr>
              <a:t>interface</a:t>
            </a:r>
          </a:p>
        </p:txBody>
      </p:sp>
      <p:sp>
        <p:nvSpPr>
          <p:cNvPr id="34" name="TextBox 33"/>
          <p:cNvSpPr txBox="1"/>
          <p:nvPr/>
        </p:nvSpPr>
        <p:spPr>
          <a:xfrm>
            <a:off x="7264556" y="2862257"/>
            <a:ext cx="1879444" cy="3693319"/>
          </a:xfrm>
          <a:prstGeom prst="rect">
            <a:avLst/>
          </a:prstGeom>
          <a:noFill/>
        </p:spPr>
        <p:txBody>
          <a:bodyPr wrap="square" rtlCol="0">
            <a:spAutoFit/>
          </a:bodyPr>
          <a:lstStyle/>
          <a:p>
            <a:pPr marL="171450" indent="-171450" algn="l">
              <a:buFont typeface="Arial" pitchFamily="34" charset="0"/>
              <a:buChar char="•"/>
            </a:pPr>
            <a:r>
              <a:rPr lang="en-US" sz="900" dirty="0" smtClean="0">
                <a:solidFill>
                  <a:schemeClr val="tx1"/>
                </a:solidFill>
              </a:rPr>
              <a:t>Conduct monthly reviews and evaluate progress and definitions of each subsystem</a:t>
            </a:r>
          </a:p>
          <a:p>
            <a:pPr marL="171450" indent="-171450" algn="l">
              <a:buFont typeface="Arial" pitchFamily="34" charset="0"/>
              <a:buChar char="•"/>
            </a:pPr>
            <a:endParaRPr lang="en-US" sz="900" dirty="0">
              <a:solidFill>
                <a:schemeClr val="tx1"/>
              </a:solidFill>
            </a:endParaRPr>
          </a:p>
          <a:p>
            <a:pPr marL="171450" indent="-171450" algn="l">
              <a:buFont typeface="Arial" pitchFamily="34" charset="0"/>
              <a:buChar char="•"/>
            </a:pPr>
            <a:r>
              <a:rPr lang="en-US" sz="900" dirty="0" smtClean="0">
                <a:solidFill>
                  <a:schemeClr val="tx1"/>
                </a:solidFill>
              </a:rPr>
              <a:t>Discuss problem areas and develop solutions</a:t>
            </a:r>
          </a:p>
          <a:p>
            <a:pPr marL="171450" indent="-171450" algn="l">
              <a:buFont typeface="Arial" pitchFamily="34" charset="0"/>
              <a:buChar char="•"/>
            </a:pPr>
            <a:endParaRPr lang="en-US" sz="900" dirty="0">
              <a:solidFill>
                <a:schemeClr val="tx1"/>
              </a:solidFill>
            </a:endParaRPr>
          </a:p>
          <a:p>
            <a:pPr marL="171450" indent="-171450" algn="l">
              <a:buFont typeface="Arial" pitchFamily="34" charset="0"/>
              <a:buChar char="•"/>
            </a:pPr>
            <a:r>
              <a:rPr lang="en-US" sz="900" dirty="0" smtClean="0">
                <a:solidFill>
                  <a:schemeClr val="tx1"/>
                </a:solidFill>
              </a:rPr>
              <a:t>Review product performance requirements (operational concept)</a:t>
            </a:r>
          </a:p>
          <a:p>
            <a:pPr marL="171450" indent="-171450" algn="l">
              <a:buFont typeface="Arial" pitchFamily="34" charset="0"/>
              <a:buChar char="•"/>
            </a:pPr>
            <a:endParaRPr lang="en-US" sz="900" dirty="0" smtClean="0">
              <a:solidFill>
                <a:schemeClr val="tx1"/>
              </a:solidFill>
            </a:endParaRPr>
          </a:p>
          <a:p>
            <a:pPr marL="171450" indent="-171450" algn="l">
              <a:buFont typeface="Arial" pitchFamily="34" charset="0"/>
              <a:buChar char="•"/>
            </a:pPr>
            <a:r>
              <a:rPr lang="en-US" sz="900" dirty="0" smtClean="0">
                <a:solidFill>
                  <a:schemeClr val="tx1"/>
                </a:solidFill>
              </a:rPr>
              <a:t>Revise product performance requirements (operational concept) as required</a:t>
            </a:r>
          </a:p>
          <a:p>
            <a:pPr marL="171450" indent="-171450" algn="l">
              <a:buFont typeface="Arial" pitchFamily="34" charset="0"/>
              <a:buChar char="•"/>
            </a:pPr>
            <a:endParaRPr lang="en-US" sz="900" dirty="0">
              <a:solidFill>
                <a:schemeClr val="tx1"/>
              </a:solidFill>
            </a:endParaRPr>
          </a:p>
          <a:p>
            <a:pPr marL="171450" indent="-171450" algn="l">
              <a:buFont typeface="Arial" pitchFamily="34" charset="0"/>
              <a:buChar char="•"/>
            </a:pPr>
            <a:r>
              <a:rPr lang="en-US" sz="900" dirty="0" smtClean="0">
                <a:solidFill>
                  <a:schemeClr val="tx1"/>
                </a:solidFill>
              </a:rPr>
              <a:t>Evaluate subsystem performance specifications, algorithms interfaces, and architecture</a:t>
            </a:r>
          </a:p>
          <a:p>
            <a:pPr marL="171450" indent="-171450" algn="l">
              <a:buFont typeface="Arial" pitchFamily="34" charset="0"/>
              <a:buChar char="•"/>
            </a:pPr>
            <a:endParaRPr lang="en-US" sz="900" dirty="0" smtClean="0">
              <a:solidFill>
                <a:schemeClr val="tx1"/>
              </a:solidFill>
            </a:endParaRPr>
          </a:p>
          <a:p>
            <a:pPr marL="171450" indent="-171450" algn="l">
              <a:buFont typeface="Arial" pitchFamily="34" charset="0"/>
              <a:buChar char="•"/>
            </a:pPr>
            <a:r>
              <a:rPr lang="en-US" sz="900" dirty="0" smtClean="0">
                <a:solidFill>
                  <a:schemeClr val="tx1"/>
                </a:solidFill>
              </a:rPr>
              <a:t>Develop and conduct tests to prove product meets requirements</a:t>
            </a:r>
            <a:endParaRPr lang="en-US" sz="1000" dirty="0" smtClean="0">
              <a:solidFill>
                <a:schemeClr val="tx1"/>
              </a:solidFill>
            </a:endParaRPr>
          </a:p>
        </p:txBody>
      </p:sp>
      <p:pic>
        <p:nvPicPr>
          <p:cNvPr id="35" name="Picture 34" descr="exploring.jpg"/>
          <p:cNvPicPr>
            <a:picLocks noChangeAspect="1"/>
          </p:cNvPicPr>
          <p:nvPr/>
        </p:nvPicPr>
        <p:blipFill>
          <a:blip r:embed="rId2" cstate="print"/>
          <a:stretch>
            <a:fillRect/>
          </a:stretch>
        </p:blipFill>
        <p:spPr>
          <a:xfrm>
            <a:off x="157483" y="6120854"/>
            <a:ext cx="676274" cy="676274"/>
          </a:xfrm>
          <a:prstGeom prst="rect">
            <a:avLst/>
          </a:prstGeom>
        </p:spPr>
      </p:pic>
      <p:pic>
        <p:nvPicPr>
          <p:cNvPr id="36"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22082227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exploring.jpg"/>
          <p:cNvPicPr>
            <a:picLocks noChangeAspect="1"/>
          </p:cNvPicPr>
          <p:nvPr/>
        </p:nvPicPr>
        <p:blipFill>
          <a:blip r:embed="rId2" cstate="print"/>
          <a:stretch>
            <a:fillRect/>
          </a:stretch>
        </p:blipFill>
        <p:spPr>
          <a:xfrm>
            <a:off x="238127" y="104775"/>
            <a:ext cx="676274" cy="676274"/>
          </a:xfrm>
          <a:prstGeom prst="rect">
            <a:avLst/>
          </a:prstGeom>
        </p:spPr>
      </p:pic>
      <p:pic>
        <p:nvPicPr>
          <p:cNvPr id="16"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906967" y="105878"/>
            <a:ext cx="736547" cy="677623"/>
          </a:xfrm>
          <a:prstGeom prst="rect">
            <a:avLst/>
          </a:prstGeom>
          <a:noFill/>
          <a:scene3d>
            <a:camera prst="orthographicFront"/>
            <a:lightRig rig="threePt" dir="t"/>
          </a:scene3d>
          <a:sp3d>
            <a:bevelT/>
          </a:sp3d>
        </p:spPr>
      </p:pic>
      <p:pic>
        <p:nvPicPr>
          <p:cNvPr id="17" name="Picture 16" descr="61497-H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986" y="74247"/>
            <a:ext cx="1031630" cy="687753"/>
          </a:xfrm>
          <a:prstGeom prst="rect">
            <a:avLst/>
          </a:prstGeom>
        </p:spPr>
      </p:pic>
      <p:sp>
        <p:nvSpPr>
          <p:cNvPr id="18" name="Lightning Bolt 17"/>
          <p:cNvSpPr/>
          <p:nvPr/>
        </p:nvSpPr>
        <p:spPr>
          <a:xfrm rot="4309185">
            <a:off x="8255200" y="-230548"/>
            <a:ext cx="647080" cy="1147646"/>
          </a:xfrm>
          <a:prstGeom prst="lightningBol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Arrow 44"/>
          <p:cNvSpPr/>
          <p:nvPr/>
        </p:nvSpPr>
        <p:spPr>
          <a:xfrm>
            <a:off x="530015" y="3400248"/>
            <a:ext cx="6570181" cy="370027"/>
          </a:xfrm>
          <a:prstGeom prst="rightArrow">
            <a:avLst>
              <a:gd name="adj1" fmla="val 50000"/>
              <a:gd name="adj2" fmla="val 797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U-Turn Arrow 45"/>
          <p:cNvSpPr/>
          <p:nvPr/>
        </p:nvSpPr>
        <p:spPr>
          <a:xfrm rot="5400000">
            <a:off x="6847628" y="3757798"/>
            <a:ext cx="2010149" cy="1455061"/>
          </a:xfrm>
          <a:prstGeom prst="uturnArrow">
            <a:avLst>
              <a:gd name="adj1" fmla="val 11254"/>
              <a:gd name="adj2" fmla="val 13316"/>
              <a:gd name="adj3" fmla="val 25000"/>
              <a:gd name="adj4" fmla="val 43750"/>
              <a:gd name="adj5"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Bent Arrow 49"/>
          <p:cNvSpPr/>
          <p:nvPr/>
        </p:nvSpPr>
        <p:spPr>
          <a:xfrm rot="16200000">
            <a:off x="5435089" y="3400248"/>
            <a:ext cx="2750202" cy="1350098"/>
          </a:xfrm>
          <a:prstGeom prst="bentArrow">
            <a:avLst>
              <a:gd name="adj1" fmla="val 14630"/>
              <a:gd name="adj2" fmla="val 17510"/>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 name="Bent Arrow 50"/>
          <p:cNvSpPr/>
          <p:nvPr/>
        </p:nvSpPr>
        <p:spPr>
          <a:xfrm flipH="1" flipV="1">
            <a:off x="3510095" y="2332559"/>
            <a:ext cx="1720047" cy="3137840"/>
          </a:xfrm>
          <a:prstGeom prst="bentArrow">
            <a:avLst>
              <a:gd name="adj1" fmla="val 11614"/>
              <a:gd name="adj2" fmla="val 11476"/>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2" name="U-Turn Arrow 51"/>
          <p:cNvSpPr/>
          <p:nvPr/>
        </p:nvSpPr>
        <p:spPr>
          <a:xfrm flipH="1">
            <a:off x="4920134" y="1230003"/>
            <a:ext cx="1520042" cy="1455061"/>
          </a:xfrm>
          <a:prstGeom prst="uturnArrow">
            <a:avLst>
              <a:gd name="adj1" fmla="val 11254"/>
              <a:gd name="adj2" fmla="val 13316"/>
              <a:gd name="adj3" fmla="val 25000"/>
              <a:gd name="adj4" fmla="val 43750"/>
              <a:gd name="adj5"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3" name="Bent Arrow 52"/>
          <p:cNvSpPr/>
          <p:nvPr/>
        </p:nvSpPr>
        <p:spPr>
          <a:xfrm rot="5400000" flipH="1" flipV="1">
            <a:off x="1062425" y="2944993"/>
            <a:ext cx="1720047" cy="3137840"/>
          </a:xfrm>
          <a:prstGeom prst="bentArrow">
            <a:avLst>
              <a:gd name="adj1" fmla="val 11614"/>
              <a:gd name="adj2" fmla="val 11476"/>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 name="TextBox 53"/>
          <p:cNvSpPr txBox="1"/>
          <p:nvPr/>
        </p:nvSpPr>
        <p:spPr>
          <a:xfrm>
            <a:off x="254644" y="2610190"/>
            <a:ext cx="2215424" cy="738664"/>
          </a:xfrm>
          <a:prstGeom prst="rect">
            <a:avLst/>
          </a:prstGeom>
          <a:noFill/>
        </p:spPr>
        <p:txBody>
          <a:bodyPr wrap="square" rtlCol="0">
            <a:spAutoFit/>
          </a:bodyPr>
          <a:lstStyle/>
          <a:p>
            <a:r>
              <a:rPr lang="en-US" dirty="0" smtClean="0">
                <a:solidFill>
                  <a:schemeClr val="tx1"/>
                </a:solidFill>
              </a:rPr>
              <a:t>Can you end at the SAME place you started?</a:t>
            </a:r>
          </a:p>
        </p:txBody>
      </p:sp>
      <p:sp>
        <p:nvSpPr>
          <p:cNvPr id="55" name="TextBox 54"/>
          <p:cNvSpPr txBox="1"/>
          <p:nvPr/>
        </p:nvSpPr>
        <p:spPr>
          <a:xfrm>
            <a:off x="97476" y="3400249"/>
            <a:ext cx="769737" cy="307777"/>
          </a:xfrm>
          <a:prstGeom prst="rect">
            <a:avLst/>
          </a:prstGeom>
          <a:solidFill>
            <a:srgbClr val="FFFF00"/>
          </a:solidFill>
        </p:spPr>
        <p:txBody>
          <a:bodyPr wrap="none" rtlCol="0">
            <a:spAutoFit/>
          </a:bodyPr>
          <a:lstStyle/>
          <a:p>
            <a:r>
              <a:rPr lang="en-US" dirty="0" smtClean="0">
                <a:solidFill>
                  <a:schemeClr val="tx1"/>
                </a:solidFill>
              </a:rPr>
              <a:t>START</a:t>
            </a:r>
          </a:p>
        </p:txBody>
      </p:sp>
      <p:sp>
        <p:nvSpPr>
          <p:cNvPr id="2" name="Title 1"/>
          <p:cNvSpPr>
            <a:spLocks noGrp="1"/>
          </p:cNvSpPr>
          <p:nvPr>
            <p:ph type="title"/>
          </p:nvPr>
        </p:nvSpPr>
        <p:spPr>
          <a:xfrm>
            <a:off x="0" y="120580"/>
            <a:ext cx="9144000" cy="1493549"/>
          </a:xfrm>
        </p:spPr>
        <p:txBody>
          <a:bodyPr/>
          <a:lstStyle/>
          <a:p>
            <a:r>
              <a:rPr lang="en-US" dirty="0" smtClean="0"/>
              <a:t>AROBOTS Project </a:t>
            </a:r>
            <a:r>
              <a:rPr lang="en-US" dirty="0" smtClean="0"/>
              <a:t/>
            </a:r>
            <a:br>
              <a:rPr lang="en-US" dirty="0" smtClean="0"/>
            </a:br>
            <a:r>
              <a:rPr lang="en-US" dirty="0" smtClean="0"/>
              <a:t>– </a:t>
            </a:r>
            <a:r>
              <a:rPr lang="en-US" dirty="0" smtClean="0"/>
              <a:t>motion path concept</a:t>
            </a:r>
            <a:endParaRPr lang="en-US" dirty="0"/>
          </a:p>
        </p:txBody>
      </p:sp>
    </p:spTree>
    <p:extLst>
      <p:ext uri="{BB962C8B-B14F-4D97-AF65-F5344CB8AC3E}">
        <p14:creationId xmlns:p14="http://schemas.microsoft.com/office/powerpoint/2010/main" val="1875426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autoAuto</a:t>
            </a:r>
            <a:r>
              <a:rPr lang="en-US" dirty="0"/>
              <a:t> – autonomous track-following ground </a:t>
            </a:r>
            <a:r>
              <a:rPr lang="en-US" dirty="0" smtClean="0"/>
              <a:t>vehicle - Project</a:t>
            </a:r>
            <a:endParaRPr lang="en-US" dirty="0"/>
          </a:p>
        </p:txBody>
      </p:sp>
      <p:sp>
        <p:nvSpPr>
          <p:cNvPr id="4" name="Freeform 3"/>
          <p:cNvSpPr/>
          <p:nvPr/>
        </p:nvSpPr>
        <p:spPr>
          <a:xfrm rot="21275850">
            <a:off x="1041399" y="4745456"/>
            <a:ext cx="5575300" cy="1854200"/>
          </a:xfrm>
          <a:custGeom>
            <a:avLst/>
            <a:gdLst>
              <a:gd name="connsiteX0" fmla="*/ 0 w 5159752"/>
              <a:gd name="connsiteY0" fmla="*/ 0 h 1854200"/>
              <a:gd name="connsiteX1" fmla="*/ 1744134 w 5159752"/>
              <a:gd name="connsiteY1" fmla="*/ 465667 h 1854200"/>
              <a:gd name="connsiteX2" fmla="*/ 2971800 w 5159752"/>
              <a:gd name="connsiteY2" fmla="*/ 524933 h 1854200"/>
              <a:gd name="connsiteX3" fmla="*/ 4292600 w 5159752"/>
              <a:gd name="connsiteY3" fmla="*/ 889000 h 1854200"/>
              <a:gd name="connsiteX4" fmla="*/ 5096934 w 5159752"/>
              <a:gd name="connsiteY4" fmla="*/ 990600 h 1854200"/>
              <a:gd name="connsiteX5" fmla="*/ 5105400 w 5159752"/>
              <a:gd name="connsiteY5" fmla="*/ 1854200 h 185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9752" h="1854200">
                <a:moveTo>
                  <a:pt x="0" y="0"/>
                </a:moveTo>
                <a:cubicBezTo>
                  <a:pt x="624417" y="189089"/>
                  <a:pt x="1248834" y="378178"/>
                  <a:pt x="1744134" y="465667"/>
                </a:cubicBezTo>
                <a:cubicBezTo>
                  <a:pt x="2239434" y="553156"/>
                  <a:pt x="2547056" y="454378"/>
                  <a:pt x="2971800" y="524933"/>
                </a:cubicBezTo>
                <a:cubicBezTo>
                  <a:pt x="3396544" y="595489"/>
                  <a:pt x="3938411" y="811389"/>
                  <a:pt x="4292600" y="889000"/>
                </a:cubicBezTo>
                <a:cubicBezTo>
                  <a:pt x="4646789" y="966611"/>
                  <a:pt x="4961467" y="829733"/>
                  <a:pt x="5096934" y="990600"/>
                </a:cubicBezTo>
                <a:cubicBezTo>
                  <a:pt x="5232401" y="1151467"/>
                  <a:pt x="5106811" y="1711678"/>
                  <a:pt x="5105400" y="1854200"/>
                </a:cubicBezTo>
              </a:path>
            </a:pathLst>
          </a:custGeom>
          <a:ln w="76200" cmpd="sng">
            <a:solidFill>
              <a:srgbClr val="9879C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 Placeholder 2"/>
          <p:cNvSpPr>
            <a:spLocks noGrp="1"/>
          </p:cNvSpPr>
          <p:nvPr>
            <p:ph type="body" sz="quarter" idx="10"/>
          </p:nvPr>
        </p:nvSpPr>
        <p:spPr>
          <a:xfrm>
            <a:off x="266700" y="1104901"/>
            <a:ext cx="8572500" cy="2654299"/>
          </a:xfrm>
        </p:spPr>
        <p:txBody>
          <a:bodyPr/>
          <a:lstStyle/>
          <a:p>
            <a:r>
              <a:rPr lang="en-US" dirty="0" smtClean="0"/>
              <a:t>Concept</a:t>
            </a:r>
          </a:p>
          <a:p>
            <a:pPr lvl="1"/>
            <a:r>
              <a:rPr lang="en-US" dirty="0" smtClean="0"/>
              <a:t>Ground Vehicle includes master control computer and sensor suite </a:t>
            </a:r>
          </a:p>
          <a:p>
            <a:pPr lvl="1"/>
            <a:r>
              <a:rPr lang="en-US" dirty="0" smtClean="0"/>
              <a:t>Line sensors detect ground track, provide guidance error information</a:t>
            </a:r>
          </a:p>
          <a:p>
            <a:pPr lvl="1"/>
            <a:r>
              <a:rPr lang="en-US" dirty="0" smtClean="0"/>
              <a:t>Obstacle sensor detects obstacle to avoid collision</a:t>
            </a:r>
          </a:p>
          <a:p>
            <a:pPr lvl="1"/>
            <a:r>
              <a:rPr lang="en-US" dirty="0"/>
              <a:t>Ground Vehicle </a:t>
            </a:r>
            <a:r>
              <a:rPr lang="en-US" dirty="0" smtClean="0"/>
              <a:t>autonomously:</a:t>
            </a:r>
          </a:p>
          <a:p>
            <a:pPr lvl="2"/>
            <a:r>
              <a:rPr lang="en-US" dirty="0"/>
              <a:t>Waits for user </a:t>
            </a:r>
            <a:r>
              <a:rPr lang="en-US" dirty="0" smtClean="0"/>
              <a:t>command to start</a:t>
            </a:r>
            <a:endParaRPr lang="en-US" dirty="0"/>
          </a:p>
          <a:p>
            <a:pPr lvl="2"/>
            <a:r>
              <a:rPr lang="en-US" dirty="0" smtClean="0"/>
              <a:t>Finds ground track, follows ground track</a:t>
            </a:r>
            <a:endParaRPr lang="en-US" dirty="0"/>
          </a:p>
          <a:p>
            <a:pPr lvl="2"/>
            <a:r>
              <a:rPr lang="en-US" dirty="0" smtClean="0"/>
              <a:t>Detects obstacles before collision and stops </a:t>
            </a:r>
          </a:p>
          <a:p>
            <a:pPr lvl="2"/>
            <a:r>
              <a:rPr lang="en-US" dirty="0" smtClean="0"/>
              <a:t>Finds end of track and stops</a:t>
            </a:r>
          </a:p>
          <a:p>
            <a:pPr lvl="2"/>
            <a:endParaRPr lang="en-US" dirty="0"/>
          </a:p>
        </p:txBody>
      </p:sp>
      <p:sp>
        <p:nvSpPr>
          <p:cNvPr id="6" name="Cube 5"/>
          <p:cNvSpPr/>
          <p:nvPr/>
        </p:nvSpPr>
        <p:spPr>
          <a:xfrm flipH="1">
            <a:off x="6773227" y="3531133"/>
            <a:ext cx="2071387" cy="230552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241157" y="3653132"/>
            <a:ext cx="4463940" cy="1709847"/>
            <a:chOff x="266558" y="3119732"/>
            <a:chExt cx="4463940" cy="1709847"/>
          </a:xfrm>
        </p:grpSpPr>
        <p:pic>
          <p:nvPicPr>
            <p:cNvPr id="8" name="Picture 7" descr="61497-H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1253" y="3427458"/>
              <a:ext cx="1780117" cy="1147796"/>
            </a:xfrm>
            <a:prstGeom prst="rect">
              <a:avLst/>
            </a:prstGeom>
          </p:spPr>
        </p:pic>
        <p:sp>
          <p:nvSpPr>
            <p:cNvPr id="9" name="Isosceles Triangle 8"/>
            <p:cNvSpPr/>
            <p:nvPr/>
          </p:nvSpPr>
          <p:spPr>
            <a:xfrm rot="16446322">
              <a:off x="2711911" y="1874677"/>
              <a:ext cx="480858" cy="3556316"/>
            </a:xfrm>
            <a:prstGeom prst="triangle">
              <a:avLst/>
            </a:prstGeom>
            <a:gradFill flip="none" rotWithShape="1">
              <a:gsLst>
                <a:gs pos="0">
                  <a:srgbClr val="FFFF00"/>
                </a:gs>
                <a:gs pos="100000">
                  <a:srgbClr val="FFFFFF"/>
                </a:gs>
              </a:gsLst>
              <a:path path="circle">
                <a:fillToRect l="100000" t="100000"/>
              </a:path>
              <a:tileRect r="-100000" b="-100000"/>
            </a:gradFill>
            <a:ln>
              <a:solidFill>
                <a:srgbClr val="DDD38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rot="20090471">
              <a:off x="1930708" y="3950730"/>
              <a:ext cx="296859" cy="685248"/>
            </a:xfrm>
            <a:prstGeom prst="triangle">
              <a:avLst/>
            </a:prstGeom>
            <a:gradFill flip="none" rotWithShape="1">
              <a:gsLst>
                <a:gs pos="0">
                  <a:srgbClr val="CCFFCC"/>
                </a:gs>
                <a:gs pos="100000">
                  <a:srgbClr val="000000"/>
                </a:gs>
              </a:gsLst>
              <a:path path="circle">
                <a:fillToRect l="100000" t="100000"/>
              </a:path>
              <a:tileRect r="-100000" b="-100000"/>
            </a:gradFill>
            <a:ln>
              <a:solidFill>
                <a:srgbClr val="DDD38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rot="20090471">
              <a:off x="1840644" y="4043301"/>
              <a:ext cx="296859" cy="685248"/>
            </a:xfrm>
            <a:prstGeom prst="triangle">
              <a:avLst/>
            </a:prstGeom>
            <a:gradFill flip="none" rotWithShape="1">
              <a:gsLst>
                <a:gs pos="0">
                  <a:srgbClr val="9879C5"/>
                </a:gs>
                <a:gs pos="100000">
                  <a:srgbClr val="000000"/>
                </a:gs>
              </a:gsLst>
              <a:path path="circle">
                <a:fillToRect l="100000" t="100000"/>
              </a:path>
              <a:tileRect r="-100000" b="-100000"/>
            </a:gradFill>
            <a:ln>
              <a:solidFill>
                <a:srgbClr val="DDD38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20090471">
              <a:off x="1719850" y="4144331"/>
              <a:ext cx="296859" cy="685248"/>
            </a:xfrm>
            <a:prstGeom prst="triangle">
              <a:avLst/>
            </a:prstGeom>
            <a:gradFill flip="none" rotWithShape="1">
              <a:gsLst>
                <a:gs pos="0">
                  <a:srgbClr val="CCFFCC"/>
                </a:gs>
                <a:gs pos="100000">
                  <a:srgbClr val="000000"/>
                </a:gs>
              </a:gsLst>
              <a:path path="circle">
                <a:fillToRect l="100000" t="100000"/>
              </a:path>
              <a:tileRect r="-100000" b="-100000"/>
            </a:gradFill>
            <a:ln>
              <a:solidFill>
                <a:srgbClr val="DDD38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rduinoUnoFront.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5525">
              <a:off x="266558" y="3119732"/>
              <a:ext cx="1003442" cy="393935"/>
            </a:xfrm>
            <a:prstGeom prst="rect">
              <a:avLst/>
            </a:prstGeom>
          </p:spPr>
        </p:pic>
      </p:grpSp>
      <p:pic>
        <p:nvPicPr>
          <p:cNvPr id="14" name="Picture 13" descr="exploring.jpg"/>
          <p:cNvPicPr>
            <a:picLocks noChangeAspect="1"/>
          </p:cNvPicPr>
          <p:nvPr/>
        </p:nvPicPr>
        <p:blipFill>
          <a:blip r:embed="rId4" cstate="print"/>
          <a:stretch>
            <a:fillRect/>
          </a:stretch>
        </p:blipFill>
        <p:spPr>
          <a:xfrm>
            <a:off x="157483" y="6120854"/>
            <a:ext cx="676274" cy="676274"/>
          </a:xfrm>
          <a:prstGeom prst="rect">
            <a:avLst/>
          </a:prstGeom>
        </p:spPr>
      </p:pic>
      <p:pic>
        <p:nvPicPr>
          <p:cNvPr id="15"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5"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Tree>
    <p:extLst>
      <p:ext uri="{BB962C8B-B14F-4D97-AF65-F5344CB8AC3E}">
        <p14:creationId xmlns:p14="http://schemas.microsoft.com/office/powerpoint/2010/main" val="1042902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 Mechanical Engineering Vehicle Group</a:t>
            </a:r>
            <a:endParaRPr lang="en-US" dirty="0"/>
          </a:p>
        </p:txBody>
      </p:sp>
      <p:pic>
        <p:nvPicPr>
          <p:cNvPr id="14" name="Picture 13" descr="exploring.jpg"/>
          <p:cNvPicPr>
            <a:picLocks noChangeAspect="1"/>
          </p:cNvPicPr>
          <p:nvPr/>
        </p:nvPicPr>
        <p:blipFill>
          <a:blip r:embed="rId2" cstate="print"/>
          <a:stretch>
            <a:fillRect/>
          </a:stretch>
        </p:blipFill>
        <p:spPr>
          <a:xfrm>
            <a:off x="157483" y="6120854"/>
            <a:ext cx="676274" cy="676274"/>
          </a:xfrm>
          <a:prstGeom prst="rect">
            <a:avLst/>
          </a:prstGeom>
        </p:spPr>
      </p:pic>
      <p:pic>
        <p:nvPicPr>
          <p:cNvPr id="15" name="Picture 2" descr="http://ts3.mm.bing.net/images/thumbnail.aspx?q=1289999170094&amp;id=ad6ad14bd40c8cc0bc937c99deed70ef&amp;url=http%3a%2f%2f1.bp.blogspot.com%2f-eHO6VWhYmmw%2fTXqRRnXSxTI%2fAAAAAAAADc8%2f5Va7guy9cHU%2fs1600%2fpi.jpg"/>
          <p:cNvPicPr>
            <a:picLocks noChangeAspect="1" noChangeArrowheads="1"/>
          </p:cNvPicPr>
          <p:nvPr/>
        </p:nvPicPr>
        <p:blipFill>
          <a:blip r:embed="rId3" cstate="print"/>
          <a:srcRect/>
          <a:stretch>
            <a:fillRect/>
          </a:stretch>
        </p:blipFill>
        <p:spPr bwMode="auto">
          <a:xfrm>
            <a:off x="826323" y="6121957"/>
            <a:ext cx="736547" cy="677623"/>
          </a:xfrm>
          <a:prstGeom prst="rect">
            <a:avLst/>
          </a:prstGeom>
          <a:noFill/>
          <a:scene3d>
            <a:camera prst="orthographicFront"/>
            <a:lightRig rig="threePt" dir="t"/>
          </a:scene3d>
          <a:sp3d>
            <a:bevelT/>
          </a:sp3d>
        </p:spPr>
      </p:pic>
      <p:sp>
        <p:nvSpPr>
          <p:cNvPr id="3" name="Text Placeholder 2"/>
          <p:cNvSpPr>
            <a:spLocks noGrp="1"/>
          </p:cNvSpPr>
          <p:nvPr>
            <p:ph type="body" sz="quarter" idx="10"/>
          </p:nvPr>
        </p:nvSpPr>
        <p:spPr>
          <a:xfrm>
            <a:off x="266700" y="1104900"/>
            <a:ext cx="5960397" cy="5000625"/>
          </a:xfrm>
        </p:spPr>
        <p:txBody>
          <a:bodyPr/>
          <a:lstStyle/>
          <a:p>
            <a:r>
              <a:rPr lang="en-US" dirty="0" smtClean="0"/>
              <a:t>Starting Point – Old RC vehicle</a:t>
            </a:r>
          </a:p>
          <a:p>
            <a:pPr lvl="1"/>
            <a:r>
              <a:rPr lang="en-US" dirty="0" smtClean="0"/>
              <a:t>Engineering analysis – vehicle will not support requirements</a:t>
            </a:r>
          </a:p>
          <a:p>
            <a:r>
              <a:rPr lang="en-US" dirty="0" smtClean="0"/>
              <a:t>Starting Point – Select robotics development vehicle</a:t>
            </a:r>
          </a:p>
          <a:p>
            <a:pPr lvl="1"/>
            <a:r>
              <a:rPr lang="en-US" dirty="0" smtClean="0"/>
              <a:t>Started with a pile of parts</a:t>
            </a:r>
          </a:p>
          <a:p>
            <a:r>
              <a:rPr lang="en-US" dirty="0" smtClean="0"/>
              <a:t>Mechanical Engineering Tasks</a:t>
            </a:r>
          </a:p>
          <a:p>
            <a:pPr lvl="1">
              <a:buFont typeface="Wingdings" charset="2"/>
              <a:buChar char="ü"/>
            </a:pPr>
            <a:r>
              <a:rPr lang="en-US" dirty="0" smtClean="0"/>
              <a:t>Characterize motor controller</a:t>
            </a:r>
          </a:p>
          <a:p>
            <a:pPr lvl="1">
              <a:buFont typeface="Wingdings" charset="2"/>
              <a:buChar char="ü"/>
            </a:pPr>
            <a:r>
              <a:rPr lang="en-US" dirty="0" smtClean="0"/>
              <a:t>Design drive train, motors, controller use</a:t>
            </a:r>
          </a:p>
          <a:p>
            <a:pPr lvl="1">
              <a:buFont typeface="Wingdings" charset="2"/>
              <a:buChar char="ü"/>
            </a:pPr>
            <a:r>
              <a:rPr lang="en-US" dirty="0" smtClean="0"/>
              <a:t>Assemble vehicle</a:t>
            </a:r>
          </a:p>
          <a:p>
            <a:pPr lvl="1">
              <a:buFont typeface="Wingdings" charset="2"/>
              <a:buChar char="ü"/>
            </a:pPr>
            <a:r>
              <a:rPr lang="en-US" dirty="0" smtClean="0"/>
              <a:t>Wire drive motors and controllers</a:t>
            </a:r>
          </a:p>
          <a:p>
            <a:pPr lvl="1">
              <a:buFont typeface="Wingdings" charset="2"/>
              <a:buChar char="ü"/>
            </a:pPr>
            <a:r>
              <a:rPr lang="en-US" dirty="0" smtClean="0"/>
              <a:t>Mount controller board</a:t>
            </a:r>
          </a:p>
          <a:p>
            <a:pPr lvl="1">
              <a:buFont typeface="Wingdings" charset="2"/>
              <a:buChar char="q"/>
            </a:pPr>
            <a:r>
              <a:rPr lang="en-US" dirty="0" smtClean="0"/>
              <a:t>Troubleshoot motor operation</a:t>
            </a:r>
          </a:p>
          <a:p>
            <a:pPr lvl="1">
              <a:buFont typeface="Wingdings" charset="2"/>
              <a:buChar char="q"/>
            </a:pPr>
            <a:r>
              <a:rPr lang="en-US" dirty="0" smtClean="0"/>
              <a:t>Redesign power supply</a:t>
            </a:r>
          </a:p>
          <a:p>
            <a:pPr lvl="1">
              <a:buFont typeface="Wingdings" charset="2"/>
              <a:buChar char="q"/>
            </a:pPr>
            <a:r>
              <a:rPr lang="en-US" dirty="0" smtClean="0"/>
              <a:t>Mount, wire, and integrate sensors</a:t>
            </a:r>
          </a:p>
          <a:p>
            <a:pPr lvl="1">
              <a:buFont typeface="Wingdings" charset="2"/>
              <a:buChar char="q"/>
            </a:pPr>
            <a:r>
              <a:rPr lang="en-US" dirty="0" smtClean="0"/>
              <a:t>Mount, wire, and integrate display(s)</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5523" y="2114562"/>
            <a:ext cx="2390299" cy="2390299"/>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2866" y="4193327"/>
            <a:ext cx="2015613" cy="2015613"/>
          </a:xfrm>
          <a:prstGeom prst="rect">
            <a:avLst/>
          </a:prstGeom>
        </p:spPr>
      </p:pic>
      <p:pic>
        <p:nvPicPr>
          <p:cNvPr id="18" name="Picture 17" descr="61497-H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417877" y="1108587"/>
            <a:ext cx="2125591" cy="1317510"/>
          </a:xfrm>
          <a:prstGeom prst="rect">
            <a:avLst/>
          </a:prstGeom>
        </p:spPr>
      </p:pic>
    </p:spTree>
    <p:extLst>
      <p:ext uri="{BB962C8B-B14F-4D97-AF65-F5344CB8AC3E}">
        <p14:creationId xmlns:p14="http://schemas.microsoft.com/office/powerpoint/2010/main" val="21018946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 Electrical Engineering Sensor Group</a:t>
            </a:r>
            <a:endParaRPr lang="en-US" dirty="0"/>
          </a:p>
        </p:txBody>
      </p:sp>
      <p:sp>
        <p:nvSpPr>
          <p:cNvPr id="3" name="Text Placeholder 2"/>
          <p:cNvSpPr>
            <a:spLocks noGrp="1"/>
          </p:cNvSpPr>
          <p:nvPr>
            <p:ph type="body" sz="quarter" idx="10"/>
          </p:nvPr>
        </p:nvSpPr>
        <p:spPr>
          <a:xfrm>
            <a:off x="266700" y="1104900"/>
            <a:ext cx="6574913" cy="5320689"/>
          </a:xfrm>
        </p:spPr>
        <p:txBody>
          <a:bodyPr/>
          <a:lstStyle/>
          <a:p>
            <a:r>
              <a:rPr lang="en-US" dirty="0" smtClean="0"/>
              <a:t>Starting Point – Select candidate sensor technologies</a:t>
            </a:r>
          </a:p>
          <a:p>
            <a:pPr lvl="1"/>
            <a:r>
              <a:rPr lang="en-US" dirty="0" smtClean="0"/>
              <a:t>Range sensor</a:t>
            </a:r>
          </a:p>
          <a:p>
            <a:pPr lvl="1"/>
            <a:r>
              <a:rPr lang="en-US" dirty="0" smtClean="0"/>
              <a:t>Line sensor</a:t>
            </a:r>
          </a:p>
          <a:p>
            <a:r>
              <a:rPr lang="en-US" dirty="0" smtClean="0"/>
              <a:t>Electrical Engineering Tasks</a:t>
            </a:r>
          </a:p>
          <a:p>
            <a:pPr lvl="1">
              <a:buFont typeface="Wingdings" charset="2"/>
              <a:buChar char="ü"/>
            </a:pPr>
            <a:r>
              <a:rPr lang="en-US" dirty="0" smtClean="0"/>
              <a:t>Characterize ultrasonic range sensor</a:t>
            </a:r>
          </a:p>
          <a:p>
            <a:pPr lvl="2">
              <a:buFont typeface="Wingdings" charset="2"/>
              <a:buChar char="ü"/>
            </a:pPr>
            <a:r>
              <a:rPr lang="en-US" dirty="0" smtClean="0"/>
              <a:t>Detection ranges</a:t>
            </a:r>
          </a:p>
          <a:p>
            <a:pPr lvl="2">
              <a:buFont typeface="Wingdings" charset="2"/>
              <a:buChar char="ü"/>
            </a:pPr>
            <a:r>
              <a:rPr lang="en-US" dirty="0" smtClean="0"/>
              <a:t>Input signals, output signals</a:t>
            </a:r>
          </a:p>
          <a:p>
            <a:pPr lvl="2">
              <a:buFont typeface="Wingdings" charset="2"/>
              <a:buChar char="ü"/>
            </a:pPr>
            <a:r>
              <a:rPr lang="en-US" dirty="0"/>
              <a:t>Power </a:t>
            </a:r>
            <a:r>
              <a:rPr lang="en-US" dirty="0" smtClean="0"/>
              <a:t>requirements</a:t>
            </a:r>
          </a:p>
          <a:p>
            <a:pPr lvl="1">
              <a:buFont typeface="Wingdings" charset="2"/>
              <a:buChar char="ü"/>
            </a:pPr>
            <a:r>
              <a:rPr lang="en-US" dirty="0" smtClean="0"/>
              <a:t>Characterize infrared range sensor</a:t>
            </a:r>
          </a:p>
          <a:p>
            <a:pPr lvl="2">
              <a:buFont typeface="Wingdings" charset="2"/>
              <a:buChar char="ü"/>
            </a:pPr>
            <a:r>
              <a:rPr lang="en-US" dirty="0"/>
              <a:t>Detection ranges</a:t>
            </a:r>
          </a:p>
          <a:p>
            <a:pPr lvl="2">
              <a:buFont typeface="Wingdings" charset="2"/>
              <a:buChar char="ü"/>
            </a:pPr>
            <a:r>
              <a:rPr lang="en-US" dirty="0"/>
              <a:t>Input signals, output signals</a:t>
            </a:r>
          </a:p>
          <a:p>
            <a:pPr lvl="2">
              <a:buFont typeface="Wingdings" charset="2"/>
              <a:buChar char="ü"/>
            </a:pPr>
            <a:r>
              <a:rPr lang="en-US" dirty="0"/>
              <a:t>Power requirements</a:t>
            </a:r>
          </a:p>
          <a:p>
            <a:pPr lvl="1">
              <a:buFont typeface="Wingdings" charset="2"/>
              <a:buChar char="ü"/>
            </a:pPr>
            <a:r>
              <a:rPr lang="en-US" dirty="0" smtClean="0"/>
              <a:t>Characterize line sensor</a:t>
            </a:r>
          </a:p>
          <a:p>
            <a:pPr lvl="2">
              <a:buFont typeface="Wingdings" charset="2"/>
              <a:buChar char="ü"/>
            </a:pPr>
            <a:r>
              <a:rPr lang="en-US" dirty="0"/>
              <a:t>Detection </a:t>
            </a:r>
            <a:r>
              <a:rPr lang="en-US" dirty="0" smtClean="0"/>
              <a:t>ranges</a:t>
            </a:r>
          </a:p>
          <a:p>
            <a:pPr lvl="2">
              <a:buFont typeface="Wingdings" charset="2"/>
              <a:buChar char="ü"/>
            </a:pPr>
            <a:r>
              <a:rPr lang="en-US" dirty="0" smtClean="0"/>
              <a:t>Line and background requirements</a:t>
            </a:r>
            <a:endParaRPr lang="en-US" dirty="0"/>
          </a:p>
          <a:p>
            <a:pPr lvl="2">
              <a:buFont typeface="Wingdings" charset="2"/>
              <a:buChar char="ü"/>
            </a:pPr>
            <a:r>
              <a:rPr lang="en-US" dirty="0"/>
              <a:t>Input signals, output signals</a:t>
            </a:r>
          </a:p>
          <a:p>
            <a:pPr lvl="2">
              <a:buFont typeface="Wingdings" charset="2"/>
              <a:buChar char="ü"/>
            </a:pPr>
            <a:r>
              <a:rPr lang="en-US" dirty="0"/>
              <a:t>Power </a:t>
            </a:r>
            <a:r>
              <a:rPr lang="en-US" dirty="0" smtClean="0"/>
              <a:t>requirements</a:t>
            </a:r>
          </a:p>
          <a:p>
            <a:pPr lvl="1">
              <a:buFont typeface="Wingdings" charset="2"/>
              <a:buChar char="ü"/>
            </a:pPr>
            <a:r>
              <a:rPr lang="en-US" dirty="0" smtClean="0"/>
              <a:t>Suggest mounting requirements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399" y="2556225"/>
            <a:ext cx="2322743" cy="232274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273" y="3988610"/>
            <a:ext cx="2367727" cy="236772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7918" y="863027"/>
            <a:ext cx="2376082" cy="2376082"/>
          </a:xfrm>
          <a:prstGeom prst="rect">
            <a:avLst/>
          </a:prstGeom>
        </p:spPr>
      </p:pic>
    </p:spTree>
    <p:extLst>
      <p:ext uri="{BB962C8B-B14F-4D97-AF65-F5344CB8AC3E}">
        <p14:creationId xmlns:p14="http://schemas.microsoft.com/office/powerpoint/2010/main" val="35929089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 Software Engineering Software Group</a:t>
            </a:r>
            <a:endParaRPr lang="en-US" dirty="0"/>
          </a:p>
        </p:txBody>
      </p:sp>
      <p:sp>
        <p:nvSpPr>
          <p:cNvPr id="3" name="Text Placeholder 2"/>
          <p:cNvSpPr>
            <a:spLocks noGrp="1"/>
          </p:cNvSpPr>
          <p:nvPr>
            <p:ph type="body" sz="quarter" idx="10"/>
          </p:nvPr>
        </p:nvSpPr>
        <p:spPr>
          <a:xfrm>
            <a:off x="266700" y="1104900"/>
            <a:ext cx="5960397" cy="5320689"/>
          </a:xfrm>
        </p:spPr>
        <p:txBody>
          <a:bodyPr/>
          <a:lstStyle/>
          <a:p>
            <a:r>
              <a:rPr lang="en-US" dirty="0" smtClean="0"/>
              <a:t>Starting Point – Select </a:t>
            </a:r>
            <a:r>
              <a:rPr lang="en-US" dirty="0" err="1" smtClean="0"/>
              <a:t>arduino</a:t>
            </a:r>
            <a:r>
              <a:rPr lang="en-US" dirty="0" smtClean="0"/>
              <a:t> </a:t>
            </a:r>
            <a:r>
              <a:rPr lang="en-US" dirty="0" err="1" smtClean="0"/>
              <a:t>uno</a:t>
            </a:r>
            <a:r>
              <a:rPr lang="en-US" dirty="0" smtClean="0"/>
              <a:t> microcontroller</a:t>
            </a:r>
          </a:p>
          <a:p>
            <a:pPr marL="685800" lvl="2">
              <a:buFont typeface="Arial" pitchFamily="34" charset="0"/>
              <a:buChar char="•"/>
            </a:pPr>
            <a:r>
              <a:rPr lang="en-US" sz="1600" dirty="0"/>
              <a:t>Engineering analysis – </a:t>
            </a:r>
            <a:r>
              <a:rPr lang="en-US" sz="1600" dirty="0" smtClean="0"/>
              <a:t>microcontroller </a:t>
            </a:r>
            <a:r>
              <a:rPr lang="en-US" sz="1600" dirty="0"/>
              <a:t>will not support requirements</a:t>
            </a:r>
          </a:p>
          <a:p>
            <a:r>
              <a:rPr lang="en-US" dirty="0" smtClean="0"/>
              <a:t>Software Engineering Tasks</a:t>
            </a:r>
          </a:p>
          <a:p>
            <a:pPr lvl="1">
              <a:buFont typeface="Wingdings" charset="2"/>
              <a:buChar char="ü"/>
            </a:pPr>
            <a:r>
              <a:rPr lang="en-US" dirty="0" smtClean="0"/>
              <a:t>Specify more powerful </a:t>
            </a:r>
            <a:r>
              <a:rPr lang="en-US" dirty="0" err="1" smtClean="0"/>
              <a:t>arduino</a:t>
            </a:r>
            <a:r>
              <a:rPr lang="en-US" dirty="0" smtClean="0"/>
              <a:t> mega microcontroller</a:t>
            </a:r>
          </a:p>
          <a:p>
            <a:pPr lvl="1">
              <a:buFont typeface="Wingdings" charset="2"/>
              <a:buChar char="ü"/>
            </a:pPr>
            <a:r>
              <a:rPr lang="en-US" dirty="0" smtClean="0"/>
              <a:t>Develop top-level software design</a:t>
            </a:r>
          </a:p>
          <a:p>
            <a:pPr lvl="1">
              <a:buFont typeface="Wingdings" charset="2"/>
              <a:buChar char="ü"/>
            </a:pPr>
            <a:r>
              <a:rPr lang="en-US" dirty="0" smtClean="0"/>
              <a:t>Develop detailed software components</a:t>
            </a:r>
          </a:p>
          <a:p>
            <a:pPr lvl="1">
              <a:buFont typeface="Wingdings" charset="2"/>
              <a:buChar char="q"/>
            </a:pPr>
            <a:r>
              <a:rPr lang="en-US" dirty="0" smtClean="0"/>
              <a:t>Integrate software components</a:t>
            </a:r>
          </a:p>
          <a:p>
            <a:pPr lvl="1">
              <a:buFont typeface="Wingdings" charset="2"/>
              <a:buChar char="q"/>
            </a:pPr>
            <a:r>
              <a:rPr lang="en-US" dirty="0" smtClean="0"/>
              <a:t>Develop software to support vehicle characterization and integration</a:t>
            </a:r>
          </a:p>
          <a:p>
            <a:pPr lvl="1">
              <a:buFont typeface="Wingdings" charset="2"/>
              <a:buChar char="q"/>
            </a:pPr>
            <a:r>
              <a:rPr lang="en-US" dirty="0" smtClean="0"/>
              <a:t>Develop software to support system testing</a:t>
            </a:r>
          </a:p>
          <a:p>
            <a:pPr>
              <a:buFont typeface="Wingdings" charset="2"/>
              <a:buChar char="ü"/>
            </a:pPr>
            <a:r>
              <a:rPr lang="en-US" dirty="0" smtClean="0"/>
              <a:t>Team Activities</a:t>
            </a:r>
          </a:p>
          <a:p>
            <a:pPr lvl="1">
              <a:buFont typeface="Wingdings" charset="2"/>
              <a:buChar char="ü"/>
            </a:pPr>
            <a:r>
              <a:rPr lang="en-US" dirty="0" smtClean="0"/>
              <a:t>Individuals bring personal laptops to support parallel team efforts</a:t>
            </a:r>
          </a:p>
          <a:p>
            <a:pPr lvl="1">
              <a:buFont typeface="Wingdings" charset="2"/>
              <a:buChar char="ü"/>
            </a:pPr>
            <a:r>
              <a:rPr lang="en-US" dirty="0" smtClean="0"/>
              <a:t>Cross training between team members</a:t>
            </a:r>
          </a:p>
          <a:p>
            <a:pPr lvl="1">
              <a:buFont typeface="Wingdings" charset="2"/>
              <a:buChar char="ü"/>
            </a:pPr>
            <a:r>
              <a:rPr lang="en-US" dirty="0" smtClean="0"/>
              <a:t>Creation of central repository on </a:t>
            </a:r>
            <a:r>
              <a:rPr lang="en-US" dirty="0" err="1" smtClean="0"/>
              <a:t>GitHub</a:t>
            </a:r>
            <a:endParaRPr lang="en-US" dirty="0" smtClean="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80" y="1802008"/>
            <a:ext cx="3131820" cy="3131820"/>
          </a:xfrm>
          <a:prstGeom prst="rect">
            <a:avLst/>
          </a:prstGeom>
        </p:spPr>
      </p:pic>
      <p:pic>
        <p:nvPicPr>
          <p:cNvPr id="8" name="Picture 7" descr="ArduinoUnoFront.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0278" y="877975"/>
            <a:ext cx="2253722" cy="1682824"/>
          </a:xfrm>
          <a:prstGeom prst="rect">
            <a:avLst/>
          </a:prstGeom>
        </p:spPr>
      </p:pic>
      <p:pic>
        <p:nvPicPr>
          <p:cNvPr id="4" name="Picture 3" descr="SoftwareFlowChart.JPG"/>
          <p:cNvPicPr>
            <a:picLocks noChangeAspect="1"/>
          </p:cNvPicPr>
          <p:nvPr/>
        </p:nvPicPr>
        <p:blipFill rotWithShape="1">
          <a:blip r:embed="rId4" cstate="print">
            <a:extLst>
              <a:ext uri="{28A0092B-C50C-407E-A947-70E740481C1C}">
                <a14:useLocalDpi xmlns:a14="http://schemas.microsoft.com/office/drawing/2010/main" val="0"/>
              </a:ext>
            </a:extLst>
          </a:blip>
          <a:srcRect l="6000" t="14720" r="4207" b="12509"/>
          <a:stretch/>
        </p:blipFill>
        <p:spPr>
          <a:xfrm>
            <a:off x="5623220" y="4228340"/>
            <a:ext cx="3520779" cy="2131174"/>
          </a:xfrm>
          <a:prstGeom prst="rect">
            <a:avLst/>
          </a:prstGeom>
        </p:spPr>
      </p:pic>
    </p:spTree>
    <p:extLst>
      <p:ext uri="{BB962C8B-B14F-4D97-AF65-F5344CB8AC3E}">
        <p14:creationId xmlns:p14="http://schemas.microsoft.com/office/powerpoint/2010/main" val="36887841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Text Placeholder 2"/>
          <p:cNvSpPr>
            <a:spLocks noGrp="1"/>
          </p:cNvSpPr>
          <p:nvPr>
            <p:ph type="body" sz="quarter" idx="10"/>
          </p:nvPr>
        </p:nvSpPr>
        <p:spPr>
          <a:xfrm>
            <a:off x="266700" y="867274"/>
            <a:ext cx="8631494" cy="5320689"/>
          </a:xfrm>
        </p:spPr>
        <p:txBody>
          <a:bodyPr/>
          <a:lstStyle/>
          <a:p>
            <a:r>
              <a:rPr lang="en-US" dirty="0" smtClean="0"/>
              <a:t>Engineering Process</a:t>
            </a:r>
          </a:p>
          <a:p>
            <a:pPr lvl="1"/>
            <a:r>
              <a:rPr lang="en-US" dirty="0" smtClean="0"/>
              <a:t>Follow Engineering Process to work through challenging “unknowns”</a:t>
            </a:r>
          </a:p>
          <a:p>
            <a:r>
              <a:rPr lang="en-US" dirty="0" smtClean="0"/>
              <a:t>Documentation</a:t>
            </a:r>
          </a:p>
          <a:p>
            <a:pPr lvl="1"/>
            <a:r>
              <a:rPr lang="en-US" dirty="0" smtClean="0"/>
              <a:t>Create and maintain engineering notebooks for each working group</a:t>
            </a:r>
          </a:p>
          <a:p>
            <a:r>
              <a:rPr lang="en-US" dirty="0" smtClean="0"/>
              <a:t>Team Work</a:t>
            </a:r>
          </a:p>
          <a:p>
            <a:pPr lvl="1"/>
            <a:r>
              <a:rPr lang="en-US" dirty="0" smtClean="0"/>
              <a:t>Support parallel software development by allowing personal computers</a:t>
            </a:r>
          </a:p>
          <a:p>
            <a:pPr lvl="1"/>
            <a:r>
              <a:rPr lang="en-US" dirty="0" smtClean="0"/>
              <a:t>Embed subject matter experts into other working groups</a:t>
            </a:r>
          </a:p>
          <a:p>
            <a:r>
              <a:rPr lang="en-US" dirty="0" smtClean="0"/>
              <a:t>Requirements and Specifications</a:t>
            </a:r>
          </a:p>
          <a:p>
            <a:pPr lvl="1"/>
            <a:r>
              <a:rPr lang="en-US" dirty="0" smtClean="0"/>
              <a:t>Initial requirements were incomplete and not well understood</a:t>
            </a:r>
          </a:p>
          <a:p>
            <a:pPr lvl="1"/>
            <a:r>
              <a:rPr lang="en-US" dirty="0" smtClean="0"/>
              <a:t>Stand up System Engineering Working Group</a:t>
            </a:r>
          </a:p>
          <a:p>
            <a:pPr lvl="1"/>
            <a:endParaRPr lang="en-US" dirty="0"/>
          </a:p>
          <a:p>
            <a:r>
              <a:rPr lang="en-US" dirty="0" smtClean="0"/>
              <a:t>Group Dynamics</a:t>
            </a:r>
          </a:p>
          <a:p>
            <a:pPr lvl="1"/>
            <a:r>
              <a:rPr lang="en-US" dirty="0" smtClean="0"/>
              <a:t>People come and People go</a:t>
            </a:r>
          </a:p>
          <a:p>
            <a:pPr lvl="2"/>
            <a:r>
              <a:rPr lang="en-US" dirty="0" smtClean="0"/>
              <a:t>need to support new members AND maintain progress of project</a:t>
            </a:r>
          </a:p>
          <a:p>
            <a:pPr lvl="1"/>
            <a:r>
              <a:rPr lang="en-US" dirty="0" err="1" smtClean="0"/>
              <a:t>autoAuto</a:t>
            </a:r>
            <a:r>
              <a:rPr lang="en-US" dirty="0" smtClean="0"/>
              <a:t> took too long to perform</a:t>
            </a:r>
          </a:p>
          <a:p>
            <a:pPr lvl="2"/>
            <a:r>
              <a:rPr lang="en-US" dirty="0" smtClean="0"/>
              <a:t>Improve how we schedule work</a:t>
            </a:r>
          </a:p>
          <a:p>
            <a:pPr lvl="2"/>
            <a:r>
              <a:rPr lang="en-US" dirty="0" smtClean="0"/>
              <a:t>Select projects with shorter timelines</a:t>
            </a:r>
          </a:p>
          <a:p>
            <a:pPr lvl="2"/>
            <a:r>
              <a:rPr lang="en-US" dirty="0" smtClean="0"/>
              <a:t>Develop interim project phases to increase challenge and fun</a:t>
            </a:r>
          </a:p>
          <a:p>
            <a:pPr lvl="1">
              <a:buFont typeface="Wingdings" charset="2"/>
              <a:buChar char="ü"/>
            </a:pPr>
            <a:endParaRPr lang="en-US" dirty="0" smtClean="0"/>
          </a:p>
          <a:p>
            <a:pPr lvl="1">
              <a:buFont typeface="Wingdings" charset="2"/>
              <a:buChar char="ü"/>
            </a:pPr>
            <a:endParaRPr lang="en-US" dirty="0"/>
          </a:p>
        </p:txBody>
      </p:sp>
    </p:spTree>
    <p:extLst>
      <p:ext uri="{BB962C8B-B14F-4D97-AF65-F5344CB8AC3E}">
        <p14:creationId xmlns:p14="http://schemas.microsoft.com/office/powerpoint/2010/main" val="41296547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 System Engineering Group</a:t>
            </a:r>
            <a:endParaRPr lang="en-US" dirty="0"/>
          </a:p>
        </p:txBody>
      </p:sp>
      <p:sp>
        <p:nvSpPr>
          <p:cNvPr id="3" name="Text Placeholder 2"/>
          <p:cNvSpPr>
            <a:spLocks noGrp="1"/>
          </p:cNvSpPr>
          <p:nvPr>
            <p:ph type="body" sz="quarter" idx="10"/>
          </p:nvPr>
        </p:nvSpPr>
        <p:spPr>
          <a:xfrm>
            <a:off x="266700" y="1104900"/>
            <a:ext cx="8615106" cy="5320689"/>
          </a:xfrm>
        </p:spPr>
        <p:txBody>
          <a:bodyPr/>
          <a:lstStyle/>
          <a:p>
            <a:r>
              <a:rPr lang="en-US" dirty="0" smtClean="0"/>
              <a:t>Starting Point – Assumed system engineering by management activity</a:t>
            </a:r>
          </a:p>
          <a:p>
            <a:pPr marL="685800" lvl="2">
              <a:buFont typeface="Arial" pitchFamily="34" charset="0"/>
              <a:buChar char="•"/>
            </a:pPr>
            <a:r>
              <a:rPr lang="en-US" sz="1600" dirty="0" smtClean="0"/>
              <a:t>Management did not perform system engineering</a:t>
            </a:r>
          </a:p>
          <a:p>
            <a:pPr marL="685800" lvl="2">
              <a:buFont typeface="Arial" pitchFamily="34" charset="0"/>
              <a:buChar char="•"/>
            </a:pPr>
            <a:r>
              <a:rPr lang="en-US" sz="1600" dirty="0" smtClean="0"/>
              <a:t>Working groups drifted, activities not efficient</a:t>
            </a:r>
            <a:endParaRPr lang="en-US" sz="1600" dirty="0"/>
          </a:p>
          <a:p>
            <a:r>
              <a:rPr lang="en-US" dirty="0" smtClean="0"/>
              <a:t>System Engineering Tasks</a:t>
            </a:r>
          </a:p>
          <a:p>
            <a:pPr lvl="1">
              <a:buFont typeface="Wingdings" charset="2"/>
              <a:buChar char="ü"/>
            </a:pPr>
            <a:r>
              <a:rPr lang="en-US" dirty="0" smtClean="0"/>
              <a:t>Took ownership of system requirements</a:t>
            </a:r>
          </a:p>
          <a:p>
            <a:pPr lvl="1">
              <a:buFont typeface="Wingdings" charset="2"/>
              <a:buChar char="ü"/>
            </a:pPr>
            <a:r>
              <a:rPr lang="en-US" dirty="0" smtClean="0"/>
              <a:t>Led Technical Requirements Review (TRR) with customer</a:t>
            </a:r>
          </a:p>
          <a:p>
            <a:pPr lvl="2">
              <a:buFont typeface="Wingdings" charset="2"/>
              <a:buChar char="ü"/>
            </a:pPr>
            <a:r>
              <a:rPr lang="en-US" dirty="0" smtClean="0"/>
              <a:t>Discussed customer view of system requirements and typical integration issues</a:t>
            </a:r>
          </a:p>
          <a:p>
            <a:pPr lvl="2">
              <a:buFont typeface="Wingdings" charset="2"/>
              <a:buChar char="ü"/>
            </a:pPr>
            <a:r>
              <a:rPr lang="en-US" dirty="0" smtClean="0"/>
              <a:t>Discussed customer view of desirable use of technology</a:t>
            </a:r>
          </a:p>
          <a:p>
            <a:pPr lvl="1">
              <a:buFont typeface="Wingdings" charset="2"/>
              <a:buChar char="ü"/>
            </a:pPr>
            <a:r>
              <a:rPr lang="en-US" dirty="0" smtClean="0"/>
              <a:t>Conducted requirements analysis</a:t>
            </a:r>
          </a:p>
          <a:p>
            <a:pPr lvl="2">
              <a:buFont typeface="Wingdings" charset="2"/>
              <a:buChar char="ü"/>
            </a:pPr>
            <a:r>
              <a:rPr lang="en-US" dirty="0" smtClean="0"/>
              <a:t>Based on initial concept</a:t>
            </a:r>
          </a:p>
          <a:p>
            <a:pPr lvl="2">
              <a:buFont typeface="Wingdings" charset="2"/>
              <a:buChar char="ü"/>
            </a:pPr>
            <a:r>
              <a:rPr lang="en-US" dirty="0" smtClean="0"/>
              <a:t>Filled in requirements to make consistent and complete</a:t>
            </a:r>
          </a:p>
          <a:p>
            <a:pPr lvl="1">
              <a:buFont typeface="Wingdings" charset="2"/>
              <a:buChar char="q"/>
            </a:pPr>
            <a:r>
              <a:rPr lang="en-US" dirty="0" smtClean="0"/>
              <a:t>Assign requirements responsibility to working groups</a:t>
            </a:r>
          </a:p>
          <a:p>
            <a:pPr lvl="1">
              <a:buFont typeface="Wingdings" charset="2"/>
              <a:buChar char="q"/>
            </a:pPr>
            <a:r>
              <a:rPr lang="en-US" dirty="0" smtClean="0"/>
              <a:t>Design test requirements</a:t>
            </a:r>
          </a:p>
          <a:p>
            <a:pPr lvl="1">
              <a:buFont typeface="Wingdings" charset="2"/>
              <a:buChar char="q"/>
            </a:pPr>
            <a:r>
              <a:rPr lang="en-US" dirty="0" smtClean="0"/>
              <a:t>Assign test requirements to test plan</a:t>
            </a:r>
          </a:p>
          <a:p>
            <a:pPr lvl="1">
              <a:buFont typeface="Wingdings" charset="2"/>
              <a:buChar char="q"/>
            </a:pPr>
            <a:r>
              <a:rPr lang="en-US" dirty="0" smtClean="0"/>
              <a:t>Develop test range</a:t>
            </a:r>
          </a:p>
          <a:p>
            <a:pPr lvl="1">
              <a:buFont typeface="Wingdings" charset="2"/>
              <a:buChar char="q"/>
            </a:pPr>
            <a:r>
              <a:rPr lang="en-US" dirty="0" smtClean="0"/>
              <a:t>Execute testing to verify requirements compliance</a:t>
            </a:r>
          </a:p>
          <a:p>
            <a:pPr lvl="1">
              <a:buFont typeface="Wingdings" charset="2"/>
              <a:buChar char="q"/>
            </a:pPr>
            <a:r>
              <a:rPr lang="en-US" dirty="0" smtClean="0"/>
              <a:t>Study project management concepts</a:t>
            </a:r>
          </a:p>
          <a:p>
            <a:pPr lvl="1">
              <a:buFont typeface="Wingdings" charset="2"/>
              <a:buChar char="ü"/>
            </a:pPr>
            <a:endParaRPr lang="en-US" dirty="0"/>
          </a:p>
        </p:txBody>
      </p:sp>
    </p:spTree>
    <p:extLst>
      <p:ext uri="{BB962C8B-B14F-4D97-AF65-F5344CB8AC3E}">
        <p14:creationId xmlns:p14="http://schemas.microsoft.com/office/powerpoint/2010/main" val="17744758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de Master">
  <a:themeElements>
    <a:clrScheme name="Dynetics">
      <a:dk1>
        <a:sysClr val="windowText" lastClr="000000"/>
      </a:dk1>
      <a:lt1>
        <a:sysClr val="window" lastClr="FFFFFF"/>
      </a:lt1>
      <a:dk2>
        <a:srgbClr val="0067B1"/>
      </a:dk2>
      <a:lt2>
        <a:srgbClr val="EEECE1"/>
      </a:lt2>
      <a:accent1>
        <a:srgbClr val="932923"/>
      </a:accent1>
      <a:accent2>
        <a:srgbClr val="AA9259"/>
      </a:accent2>
      <a:accent3>
        <a:srgbClr val="7E8859"/>
      </a:accent3>
      <a:accent4>
        <a:srgbClr val="0067B1"/>
      </a:accent4>
      <a:accent5>
        <a:srgbClr val="231F20"/>
      </a:accent5>
      <a:accent6>
        <a:srgbClr val="231F20"/>
      </a:accent6>
      <a:hlink>
        <a:srgbClr val="0067B1"/>
      </a:hlink>
      <a:folHlink>
        <a:srgbClr val="004D8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chemeClr val="tx1"/>
            </a:solidFill>
          </a:defRPr>
        </a:defPPr>
      </a:lstStyle>
    </a:txDef>
  </a:objectDefaults>
  <a:extraClrSchemeLst/>
</a:theme>
</file>

<file path=ppt/theme/theme2.xml><?xml version="1.0" encoding="utf-8"?>
<a:theme xmlns:a="http://schemas.openxmlformats.org/drawingml/2006/main" name="Title Master">
  <a:themeElements>
    <a:clrScheme name="Dynetics_theme_colors">
      <a:dk1>
        <a:sysClr val="windowText" lastClr="000000"/>
      </a:dk1>
      <a:lt1>
        <a:srgbClr val="FFFFFF"/>
      </a:lt1>
      <a:dk2>
        <a:srgbClr val="0067B1"/>
      </a:dk2>
      <a:lt2>
        <a:srgbClr val="EEECE1"/>
      </a:lt2>
      <a:accent1>
        <a:srgbClr val="932923"/>
      </a:accent1>
      <a:accent2>
        <a:srgbClr val="AA9259"/>
      </a:accent2>
      <a:accent3>
        <a:srgbClr val="7E8859"/>
      </a:accent3>
      <a:accent4>
        <a:srgbClr val="0067B1"/>
      </a:accent4>
      <a:accent5>
        <a:srgbClr val="231F20"/>
      </a:accent5>
      <a:accent6>
        <a:srgbClr val="231F20"/>
      </a:accent6>
      <a:hlink>
        <a:srgbClr val="0067B1"/>
      </a:hlink>
      <a:folHlink>
        <a:srgbClr val="004D8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solidFill>
              <a:schemeClr val="tx1"/>
            </a:solidFill>
          </a:defRPr>
        </a:defPPr>
      </a:lstStyle>
    </a:txDef>
  </a:objectDefaults>
  <a:extraClrSchemeLst/>
</a:theme>
</file>

<file path=ppt/theme/theme3.xml><?xml version="1.0" encoding="utf-8"?>
<a:theme xmlns:a="http://schemas.openxmlformats.org/drawingml/2006/main" name="17_Slide Master">
  <a:themeElements>
    <a:clrScheme name="Dynetics">
      <a:dk1>
        <a:sysClr val="windowText" lastClr="000000"/>
      </a:dk1>
      <a:lt1>
        <a:sysClr val="window" lastClr="FFFFFF"/>
      </a:lt1>
      <a:dk2>
        <a:srgbClr val="0067B1"/>
      </a:dk2>
      <a:lt2>
        <a:srgbClr val="EEECE1"/>
      </a:lt2>
      <a:accent1>
        <a:srgbClr val="932923"/>
      </a:accent1>
      <a:accent2>
        <a:srgbClr val="AA9259"/>
      </a:accent2>
      <a:accent3>
        <a:srgbClr val="7E8859"/>
      </a:accent3>
      <a:accent4>
        <a:srgbClr val="0067B1"/>
      </a:accent4>
      <a:accent5>
        <a:srgbClr val="231F20"/>
      </a:accent5>
      <a:accent6>
        <a:srgbClr val="231F20"/>
      </a:accent6>
      <a:hlink>
        <a:srgbClr val="0067B1"/>
      </a:hlink>
      <a:folHlink>
        <a:srgbClr val="004D8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chemeClr val="tx1"/>
            </a:solidFill>
          </a:defRPr>
        </a:defPPr>
      </a:lstStyle>
    </a:tx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ct:contentTypeSchema xmlns:ct="http://schemas.microsoft.com/office/2006/metadata/contentType" xmlns:ma="http://schemas.microsoft.com/office/2006/metadata/properties/metaAttributes" ct:_="" ma:_="" ma:contentTypeName="Document" ma:contentTypeID="0x01010072A285C6AF92854986AE7621B598EE71" ma:contentTypeVersion="0" ma:contentTypeDescription="Create a new document." ma:contentTypeScope="" ma:versionID="e8228ff49a334298e58c0a6891b2cb4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5CE7B35-ACC3-4A81-B050-DC94DD03C667}">
  <ds:schemaRefs>
    <ds:schemaRef ds:uri="http://purl.org/dc/elements/1.1/"/>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C014E13A-6FC3-432E-906C-FA2C0F0397AE}">
  <ds:schemaRefs>
    <ds:schemaRef ds:uri="http://schemas.microsoft.com/sharepoint/v3/contenttype/forms"/>
  </ds:schemaRefs>
</ds:datastoreItem>
</file>

<file path=customXml/itemProps3.xml><?xml version="1.0" encoding="utf-8"?>
<ds:datastoreItem xmlns:ds="http://schemas.openxmlformats.org/officeDocument/2006/customXml" ds:itemID="{74BD8A2D-9008-4632-94BE-9EC5C169B039}">
  <ds:schemaRefs>
    <ds:schemaRef ds:uri="http://schemas.microsoft.com/office/2006/metadata/longProperties"/>
  </ds:schemaRefs>
</ds:datastoreItem>
</file>

<file path=customXml/itemProps4.xml><?xml version="1.0" encoding="utf-8"?>
<ds:datastoreItem xmlns:ds="http://schemas.openxmlformats.org/officeDocument/2006/customXml" ds:itemID="{0A622E6B-447D-4D08-AF4E-A108FD6A5E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5804</TotalTime>
  <Words>2504</Words>
  <Application>Microsoft Macintosh PowerPoint</Application>
  <PresentationFormat>On-screen Show (4:3)</PresentationFormat>
  <Paragraphs>409</Paragraphs>
  <Slides>26</Slides>
  <Notes>0</Notes>
  <HiddenSlides>0</HiddenSlides>
  <MMClips>0</MMClip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Slide Master</vt:lpstr>
      <vt:lpstr>Title Master</vt:lpstr>
      <vt:lpstr>17_Slide Master</vt:lpstr>
      <vt:lpstr>Explorer Post 3.14</vt:lpstr>
      <vt:lpstr>AROBOTS Project  – completed concept</vt:lpstr>
      <vt:lpstr>AROBOTS Project  – motion path concept</vt:lpstr>
      <vt:lpstr>autoAuto – autonomous track-following ground vehicle - Project</vt:lpstr>
      <vt:lpstr>Activities – Mechanical Engineering Vehicle Group</vt:lpstr>
      <vt:lpstr>Activities – Electrical Engineering Sensor Group</vt:lpstr>
      <vt:lpstr>Activities – Software Engineering Software Group</vt:lpstr>
      <vt:lpstr>Lessons Learned</vt:lpstr>
      <vt:lpstr>Activities – System Engineering Group</vt:lpstr>
      <vt:lpstr>Working on autoAuto</vt:lpstr>
      <vt:lpstr>PowerPoint Presentation</vt:lpstr>
      <vt:lpstr>Project Update</vt:lpstr>
      <vt:lpstr>Inventory of Components Purchased</vt:lpstr>
      <vt:lpstr>Vehicle</vt:lpstr>
      <vt:lpstr>autoAuto Project Teams</vt:lpstr>
      <vt:lpstr>Team 1- Motor &amp; Steering Control Subsystem</vt:lpstr>
      <vt:lpstr>Motor Controller</vt:lpstr>
      <vt:lpstr>Team 2 – Line-Follower Sensor Subsystem</vt:lpstr>
      <vt:lpstr>Line Tracking Sensor</vt:lpstr>
      <vt:lpstr>Team 3 –Obstacle Detection Subsystem</vt:lpstr>
      <vt:lpstr>Ultrasonic Sensor</vt:lpstr>
      <vt:lpstr>IR Distance Sensor</vt:lpstr>
      <vt:lpstr>Team 4 – Controller Software Executive Program Subsystem</vt:lpstr>
      <vt:lpstr>Controller Board</vt:lpstr>
      <vt:lpstr>System Engineering &amp; Project Management – Executive Committee</vt:lpstr>
      <vt:lpstr>Project Work Breakdown Structure (WBS)</vt:lpstr>
    </vt:vector>
  </TitlesOfParts>
  <Company>Dynetics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Briefing Template</dc:title>
  <dc:creator>Karen Rouse</dc:creator>
  <cp:lastModifiedBy>Richard Stone</cp:lastModifiedBy>
  <cp:revision>928</cp:revision>
  <cp:lastPrinted>2005-07-07T17:27:15Z</cp:lastPrinted>
  <dcterms:created xsi:type="dcterms:W3CDTF">2005-03-10T20:01:21Z</dcterms:created>
  <dcterms:modified xsi:type="dcterms:W3CDTF">2014-10-12T21:00:25Z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ContentTypeId">
    <vt:lpwstr>0x01010072A285C6AF92854986AE7621B598EE71</vt:lpwstr>
  </property>
  <property fmtid="{D5CDD505-2E9C-101B-9397-08002B2CF9AE}" pid="4" name="Status">
    <vt:lpwstr>Forms</vt:lpwstr>
  </property>
</Properties>
</file>